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0"/>
  </p:notesMasterIdLst>
  <p:handoutMasterIdLst>
    <p:handoutMasterId r:id="rId51"/>
  </p:handoutMasterIdLst>
  <p:sldIdLst>
    <p:sldId id="603" r:id="rId8"/>
    <p:sldId id="2618" r:id="rId9"/>
    <p:sldId id="2658" r:id="rId10"/>
    <p:sldId id="2607" r:id="rId11"/>
    <p:sldId id="2624" r:id="rId12"/>
    <p:sldId id="2625" r:id="rId13"/>
    <p:sldId id="2626" r:id="rId14"/>
    <p:sldId id="2627" r:id="rId15"/>
    <p:sldId id="2628" r:id="rId16"/>
    <p:sldId id="2629" r:id="rId17"/>
    <p:sldId id="2630" r:id="rId18"/>
    <p:sldId id="2631" r:id="rId19"/>
    <p:sldId id="2623" r:id="rId20"/>
    <p:sldId id="2622" r:id="rId21"/>
    <p:sldId id="2632" r:id="rId22"/>
    <p:sldId id="2633" r:id="rId23"/>
    <p:sldId id="2620" r:id="rId24"/>
    <p:sldId id="2634" r:id="rId25"/>
    <p:sldId id="2635" r:id="rId26"/>
    <p:sldId id="2637" r:id="rId27"/>
    <p:sldId id="2619" r:id="rId28"/>
    <p:sldId id="2638" r:id="rId29"/>
    <p:sldId id="2639" r:id="rId30"/>
    <p:sldId id="2640" r:id="rId31"/>
    <p:sldId id="2643" r:id="rId32"/>
    <p:sldId id="2641" r:id="rId33"/>
    <p:sldId id="2642" r:id="rId34"/>
    <p:sldId id="2644" r:id="rId35"/>
    <p:sldId id="2645" r:id="rId36"/>
    <p:sldId id="2646" r:id="rId37"/>
    <p:sldId id="2647" r:id="rId38"/>
    <p:sldId id="2648" r:id="rId39"/>
    <p:sldId id="2649" r:id="rId40"/>
    <p:sldId id="2650" r:id="rId41"/>
    <p:sldId id="2651" r:id="rId42"/>
    <p:sldId id="2652" r:id="rId43"/>
    <p:sldId id="2653" r:id="rId44"/>
    <p:sldId id="2656" r:id="rId45"/>
    <p:sldId id="2655" r:id="rId46"/>
    <p:sldId id="2657" r:id="rId47"/>
    <p:sldId id="582" r:id="rId48"/>
    <p:sldId id="2616" r:id="rId49"/>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0432FF"/>
    <a:srgbClr val="0096FF"/>
    <a:srgbClr val="1D1D1A"/>
    <a:srgbClr val="F2F2F2"/>
    <a:srgbClr val="4F81BD"/>
    <a:srgbClr val="E2F9D0"/>
    <a:srgbClr val="221815"/>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5" autoAdjust="0"/>
    <p:restoredTop sz="96291" autoAdjust="0"/>
  </p:normalViewPr>
  <p:slideViewPr>
    <p:cSldViewPr snapToGrid="0" snapToObjects="1">
      <p:cViewPr varScale="1">
        <p:scale>
          <a:sx n="125" d="100"/>
          <a:sy n="125" d="100"/>
        </p:scale>
        <p:origin x="17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9/16/24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chenzomi12.github.io/"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chenzomi12.github.io/"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29.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2024/9/16</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ooks.google.com/books?id=-w7rbl1QKVsC&amp;pg=PA254" TargetMode="Externa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hyperlink" Target="https://huggingface.co/blog/lbourdois/get-on-the-ssm-train" TargetMode="External"/><Relationship Id="rId7" Type="http://schemas.openxmlformats.org/officeDocument/2006/relationships/hyperlink" Target="https://readit.plus/a/mo3u2/a-visual-guide-to-mamba-and-state" TargetMode="External"/><Relationship Id="rId2" Type="http://schemas.openxmlformats.org/officeDocument/2006/relationships/hyperlink" Target="https://srush.github.io/annotated-s4/" TargetMode="External"/><Relationship Id="rId1" Type="http://schemas.openxmlformats.org/officeDocument/2006/relationships/slideLayout" Target="../slideLayouts/slideLayout13.xml"/><Relationship Id="rId6" Type="http://schemas.openxmlformats.org/officeDocument/2006/relationships/hyperlink" Target="https://github.com/state-spaces/mamba?tab=readme-ov-file" TargetMode="External"/><Relationship Id="rId5" Type="http://schemas.openxmlformats.org/officeDocument/2006/relationships/hyperlink" Target="https://arxiv.org/abs/2405.21060" TargetMode="External"/><Relationship Id="rId4" Type="http://schemas.openxmlformats.org/officeDocument/2006/relationships/hyperlink" Target="https://en.wikipedia.org/wiki/State-space_representatio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310400-FC7E-A349-8FE5-569EB22F8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tx2"/>
                </a:solidFill>
                <a:latin typeface="Futura Medium" panose="020B0602020204020303" pitchFamily="34" charset="-79"/>
                <a:ea typeface="+mj-ea"/>
                <a:cs typeface="Futura Medium" panose="020B0602020204020303" pitchFamily="34" charset="-79"/>
              </a:rPr>
              <a:t>SSM</a:t>
            </a:r>
            <a:r>
              <a:rPr lang="zh-CN" altLang="en-US" sz="9600" kern="0" dirty="0">
                <a:solidFill>
                  <a:schemeClr val="tx2"/>
                </a:solidFill>
                <a:latin typeface="Futura Medium" panose="020B0602020204020303" pitchFamily="34" charset="-79"/>
                <a:ea typeface="+mj-ea"/>
                <a:cs typeface="Futura Medium" panose="020B0602020204020303" pitchFamily="34" charset="-79"/>
              </a:rPr>
              <a:t> 状态空间模型</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88A3C2-AA37-5F24-40A7-0E81E0C37697}"/>
              </a:ext>
            </a:extLst>
          </p:cNvPr>
          <p:cNvSpPr>
            <a:spLocks noGrp="1"/>
          </p:cNvSpPr>
          <p:nvPr>
            <p:ph type="title"/>
          </p:nvPr>
        </p:nvSpPr>
        <p:spPr/>
        <p:txBody>
          <a:bodyPr/>
          <a:lstStyle/>
          <a:p>
            <a:r>
              <a:rPr lang="en-US" altLang="zh-CN" dirty="0"/>
              <a:t>Transformer</a:t>
            </a:r>
            <a:r>
              <a:rPr lang="zh-CN" altLang="en-US" dirty="0"/>
              <a:t> </a:t>
            </a:r>
            <a:r>
              <a:rPr lang="en-US" altLang="zh-CN" dirty="0"/>
              <a:t>Decoder</a:t>
            </a:r>
            <a:endParaRPr lang="zh-CN" altLang="en-US" dirty="0"/>
          </a:p>
        </p:txBody>
      </p:sp>
      <p:pic>
        <p:nvPicPr>
          <p:cNvPr id="8194" name="Picture 2">
            <a:extLst>
              <a:ext uri="{FF2B5EF4-FFF2-40B4-BE49-F238E27FC236}">
                <a16:creationId xmlns:a16="http://schemas.microsoft.com/office/drawing/2014/main" id="{2C5353B2-43F0-3AA6-515D-9DCF12A74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 y="1468120"/>
            <a:ext cx="10316101" cy="499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06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AD3E61-0DA3-785A-B043-C2356B8822FE}"/>
              </a:ext>
            </a:extLst>
          </p:cNvPr>
          <p:cNvSpPr>
            <a:spLocks noGrp="1"/>
          </p:cNvSpPr>
          <p:nvPr>
            <p:ph type="title"/>
          </p:nvPr>
        </p:nvSpPr>
        <p:spPr/>
        <p:txBody>
          <a:bodyPr/>
          <a:lstStyle/>
          <a:p>
            <a:r>
              <a:rPr lang="en-US" altLang="zh-CN" dirty="0"/>
              <a:t>Transformer</a:t>
            </a:r>
            <a:r>
              <a:rPr lang="zh-CN" altLang="en-US" dirty="0"/>
              <a:t> 计算</a:t>
            </a:r>
          </a:p>
        </p:txBody>
      </p:sp>
      <p:sp>
        <p:nvSpPr>
          <p:cNvPr id="5" name="内容占位符 4">
            <a:extLst>
              <a:ext uri="{FF2B5EF4-FFF2-40B4-BE49-F238E27FC236}">
                <a16:creationId xmlns:a16="http://schemas.microsoft.com/office/drawing/2014/main" id="{B06D942D-0614-8265-4028-E207DA701A80}"/>
              </a:ext>
            </a:extLst>
          </p:cNvPr>
          <p:cNvSpPr>
            <a:spLocks noGrp="1"/>
          </p:cNvSpPr>
          <p:nvPr>
            <p:ph sz="half" idx="1"/>
          </p:nvPr>
        </p:nvSpPr>
        <p:spPr/>
        <p:txBody>
          <a:bodyPr/>
          <a:lstStyle/>
          <a:p>
            <a:r>
              <a:rPr lang="zh-CN" altLang="en-US" dirty="0"/>
              <a:t>并行：矩阵将每个 </a:t>
            </a:r>
            <a:r>
              <a:rPr lang="en-US" altLang="zh-CN" dirty="0"/>
              <a:t>Token</a:t>
            </a:r>
            <a:r>
              <a:rPr lang="zh-CN" altLang="en-US" dirty="0"/>
              <a:t> 与之前出现 </a:t>
            </a:r>
            <a:r>
              <a:rPr lang="en-US" altLang="zh-CN" dirty="0"/>
              <a:t>Token</a:t>
            </a:r>
            <a:r>
              <a:rPr lang="zh-CN" altLang="en-US" dirty="0"/>
              <a:t> 进行比较。矩阵中权重由 </a:t>
            </a:r>
            <a:r>
              <a:rPr lang="en-US" altLang="zh-CN" dirty="0"/>
              <a:t>Token</a:t>
            </a:r>
            <a:r>
              <a:rPr lang="zh-CN" altLang="en-US" dirty="0"/>
              <a:t> 对间相关性决定。</a:t>
            </a:r>
            <a:endParaRPr lang="en-US" altLang="zh-CN" dirty="0"/>
          </a:p>
          <a:p>
            <a:r>
              <a:rPr lang="zh-CN" altLang="en-US" dirty="0"/>
              <a:t>推理：生成下一个 </a:t>
            </a:r>
            <a:r>
              <a:rPr lang="en-US" altLang="zh-CN" dirty="0"/>
              <a:t>Token</a:t>
            </a:r>
            <a:r>
              <a:rPr lang="zh-CN" altLang="en-US" dirty="0"/>
              <a:t> 时，需要重新计算整个序列注意力，即使已经生成了一些 </a:t>
            </a:r>
            <a:r>
              <a:rPr lang="en-US" altLang="zh-CN" dirty="0"/>
              <a:t>Token</a:t>
            </a:r>
            <a:r>
              <a:rPr lang="zh-CN" altLang="en-US" dirty="0"/>
              <a:t>。</a:t>
            </a:r>
          </a:p>
        </p:txBody>
      </p:sp>
      <p:pic>
        <p:nvPicPr>
          <p:cNvPr id="9218" name="Picture 2">
            <a:extLst>
              <a:ext uri="{FF2B5EF4-FFF2-40B4-BE49-F238E27FC236}">
                <a16:creationId xmlns:a16="http://schemas.microsoft.com/office/drawing/2014/main" id="{679FE6FF-F0CD-2AEE-AE85-2374110F8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60" y="3133810"/>
            <a:ext cx="11058842" cy="265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0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AD3E61-0DA3-785A-B043-C2356B8822FE}"/>
              </a:ext>
            </a:extLst>
          </p:cNvPr>
          <p:cNvSpPr>
            <a:spLocks noGrp="1"/>
          </p:cNvSpPr>
          <p:nvPr>
            <p:ph type="title"/>
          </p:nvPr>
        </p:nvSpPr>
        <p:spPr/>
        <p:txBody>
          <a:bodyPr/>
          <a:lstStyle/>
          <a:p>
            <a:r>
              <a:rPr lang="en-US" altLang="zh-CN" dirty="0"/>
              <a:t>Transformer</a:t>
            </a:r>
            <a:r>
              <a:rPr lang="zh-CN" altLang="en-US" dirty="0"/>
              <a:t> 计算</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B06D942D-0614-8265-4028-E207DA701A80}"/>
                  </a:ext>
                </a:extLst>
              </p:cNvPr>
              <p:cNvSpPr>
                <a:spLocks noGrp="1"/>
              </p:cNvSpPr>
              <p:nvPr>
                <p:ph sz="half" idx="1"/>
              </p:nvPr>
            </p:nvSpPr>
            <p:spPr/>
            <p:txBody>
              <a:bodyPr/>
              <a:lstStyle/>
              <a:p>
                <a:r>
                  <a:rPr lang="zh-CN" altLang="en-US" dirty="0"/>
                  <a:t>生成一个长度为 </a:t>
                </a:r>
                <a14:m>
                  <m:oMath xmlns:m="http://schemas.openxmlformats.org/officeDocument/2006/math">
                    <m:r>
                      <a:rPr lang="en" altLang="zh-CN" i="1" dirty="0" smtClean="0">
                        <a:latin typeface="Cambria Math" panose="02040503050406030204" pitchFamily="18" charset="0"/>
                      </a:rPr>
                      <m:t>𝑛</m:t>
                    </m:r>
                  </m:oMath>
                </a14:m>
                <a:r>
                  <a:rPr lang="en" altLang="zh-CN" dirty="0"/>
                  <a:t> </a:t>
                </a:r>
                <a:r>
                  <a:rPr lang="zh-CN" altLang="en-US" dirty="0"/>
                  <a:t>的序列的令牌大约需要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a:t> 次计算</a:t>
                </a:r>
              </a:p>
            </p:txBody>
          </p:sp>
        </mc:Choice>
        <mc:Fallback>
          <p:sp>
            <p:nvSpPr>
              <p:cNvPr id="5" name="内容占位符 4">
                <a:extLst>
                  <a:ext uri="{FF2B5EF4-FFF2-40B4-BE49-F238E27FC236}">
                    <a16:creationId xmlns:a16="http://schemas.microsoft.com/office/drawing/2014/main" id="{B06D942D-0614-8265-4028-E207DA701A80}"/>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10242" name="Picture 2">
            <a:extLst>
              <a:ext uri="{FF2B5EF4-FFF2-40B4-BE49-F238E27FC236}">
                <a16:creationId xmlns:a16="http://schemas.microsoft.com/office/drawing/2014/main" id="{6BAC1152-CD07-4AF6-9C2D-251CBF84E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70" y="3388166"/>
            <a:ext cx="11170602" cy="210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99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lnSpcReduction="10000"/>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3800" dirty="0">
                <a:latin typeface="Futura Medium" panose="020B0602020204020303" pitchFamily="34" charset="-79"/>
                <a:cs typeface="Futura Medium" panose="020B0602020204020303" pitchFamily="34" charset="-79"/>
              </a:rPr>
              <a:t>What</a:t>
            </a:r>
            <a:r>
              <a:rPr lang="zh-CN" altLang="en-US" sz="13800" dirty="0">
                <a:latin typeface="Futura Medium" panose="020B0602020204020303" pitchFamily="34" charset="-79"/>
                <a:cs typeface="Futura Medium" panose="020B0602020204020303" pitchFamily="34" charset="-79"/>
              </a:rPr>
              <a:t> </a:t>
            </a:r>
            <a:r>
              <a:rPr lang="en-US" altLang="zh-CN" sz="13800" dirty="0">
                <a:latin typeface="Futura Medium" panose="020B0602020204020303" pitchFamily="34" charset="-79"/>
                <a:cs typeface="Futura Medium" panose="020B0602020204020303" pitchFamily="34" charset="-79"/>
              </a:rPr>
              <a:t>About</a:t>
            </a:r>
          </a:p>
          <a:p>
            <a:pPr>
              <a:lnSpc>
                <a:spcPct val="100000"/>
              </a:lnSpc>
            </a:pPr>
            <a:r>
              <a:rPr lang="en-US" altLang="zh-CN" sz="13800" dirty="0"/>
              <a:t>RNNs</a:t>
            </a:r>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67099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090788-4960-6716-A5E2-2A5CFF782289}"/>
              </a:ext>
            </a:extLst>
          </p:cNvPr>
          <p:cNvSpPr>
            <a:spLocks noGrp="1"/>
          </p:cNvSpPr>
          <p:nvPr>
            <p:ph type="title"/>
          </p:nvPr>
        </p:nvSpPr>
        <p:spPr/>
        <p:txBody>
          <a:bodyPr/>
          <a:lstStyle/>
          <a:p>
            <a:r>
              <a:rPr lang="en-US" altLang="zh-CN" dirty="0"/>
              <a:t>RNN</a:t>
            </a:r>
            <a:r>
              <a:rPr lang="zh-CN" altLang="en-US" dirty="0"/>
              <a:t> 优势 </a:t>
            </a:r>
            <a:r>
              <a:rPr lang="en-US" altLang="zh-CN" dirty="0"/>
              <a:t>&amp;</a:t>
            </a:r>
            <a:r>
              <a:rPr lang="zh-CN" altLang="en-US" dirty="0"/>
              <a:t> 问题</a:t>
            </a:r>
          </a:p>
        </p:txBody>
      </p:sp>
      <p:pic>
        <p:nvPicPr>
          <p:cNvPr id="5" name="Picture 2">
            <a:extLst>
              <a:ext uri="{FF2B5EF4-FFF2-40B4-BE49-F238E27FC236}">
                <a16:creationId xmlns:a16="http://schemas.microsoft.com/office/drawing/2014/main" id="{5DBA240C-6AA5-BFA9-926B-F2148277A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05" y="2098106"/>
            <a:ext cx="10963473" cy="397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5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090788-4960-6716-A5E2-2A5CFF782289}"/>
              </a:ext>
            </a:extLst>
          </p:cNvPr>
          <p:cNvSpPr>
            <a:spLocks noGrp="1"/>
          </p:cNvSpPr>
          <p:nvPr>
            <p:ph type="title"/>
          </p:nvPr>
        </p:nvSpPr>
        <p:spPr>
          <a:xfrm>
            <a:off x="623635" y="558414"/>
            <a:ext cx="10963473" cy="589190"/>
          </a:xfrm>
        </p:spPr>
        <p:txBody>
          <a:bodyPr/>
          <a:lstStyle/>
          <a:p>
            <a:r>
              <a:rPr lang="en-US" altLang="zh-CN" dirty="0"/>
              <a:t>RNN</a:t>
            </a:r>
            <a:r>
              <a:rPr lang="zh-CN" altLang="en-US" dirty="0"/>
              <a:t> 优势 </a:t>
            </a:r>
            <a:r>
              <a:rPr lang="en-US" altLang="zh-CN" dirty="0"/>
              <a:t>&amp;</a:t>
            </a:r>
            <a:r>
              <a:rPr lang="zh-CN" altLang="en-US" dirty="0"/>
              <a:t> 问题</a:t>
            </a:r>
          </a:p>
        </p:txBody>
      </p:sp>
      <p:sp>
        <p:nvSpPr>
          <p:cNvPr id="3" name="内容占位符 2">
            <a:extLst>
              <a:ext uri="{FF2B5EF4-FFF2-40B4-BE49-F238E27FC236}">
                <a16:creationId xmlns:a16="http://schemas.microsoft.com/office/drawing/2014/main" id="{7BD0F51D-4462-6162-AEF9-73382DF0F415}"/>
              </a:ext>
            </a:extLst>
          </p:cNvPr>
          <p:cNvSpPr>
            <a:spLocks noGrp="1"/>
          </p:cNvSpPr>
          <p:nvPr>
            <p:ph sz="half" idx="1"/>
          </p:nvPr>
        </p:nvSpPr>
        <p:spPr>
          <a:xfrm>
            <a:off x="623635" y="1229360"/>
            <a:ext cx="10963473" cy="5125720"/>
          </a:xfrm>
        </p:spPr>
        <p:txBody>
          <a:bodyPr/>
          <a:lstStyle/>
          <a:p>
            <a:pPr algn="l"/>
            <a:r>
              <a:rPr lang="zh-CN" altLang="en-US" dirty="0"/>
              <a:t>生成输出时，</a:t>
            </a:r>
            <a:r>
              <a:rPr lang="en" altLang="zh-CN" dirty="0"/>
              <a:t>RNN </a:t>
            </a:r>
            <a:r>
              <a:rPr lang="zh-CN" altLang="en-US" dirty="0"/>
              <a:t>只需要考虑前一个隐藏状态和当前输入，避免重新计算所有先前隐藏状态。</a:t>
            </a:r>
          </a:p>
          <a:p>
            <a:r>
              <a:rPr lang="zh-CN" altLang="en-US" dirty="0"/>
              <a:t>随着序列长度线性增加，</a:t>
            </a:r>
            <a:r>
              <a:rPr lang="en" altLang="zh-CN" dirty="0"/>
              <a:t>RNNs</a:t>
            </a:r>
            <a:r>
              <a:rPr lang="zh-CN" altLang="en-US" dirty="0"/>
              <a:t> 可以快速推理。理论上，</a:t>
            </a:r>
            <a:r>
              <a:rPr lang="en-US" altLang="zh-CN" dirty="0"/>
              <a:t>RNNs</a:t>
            </a:r>
            <a:r>
              <a:rPr lang="zh-CN" altLang="en-US" dirty="0"/>
              <a:t> 可以拥有无限长上下文长度。</a:t>
            </a:r>
            <a:br>
              <a:rPr lang="zh-CN" altLang="en-US" dirty="0"/>
            </a:br>
            <a:endParaRPr lang="zh-CN" altLang="en-US" dirty="0"/>
          </a:p>
        </p:txBody>
      </p:sp>
      <p:pic>
        <p:nvPicPr>
          <p:cNvPr id="11266" name="Picture 2">
            <a:extLst>
              <a:ext uri="{FF2B5EF4-FFF2-40B4-BE49-F238E27FC236}">
                <a16:creationId xmlns:a16="http://schemas.microsoft.com/office/drawing/2014/main" id="{13EE4B0D-66BE-4CAA-FF5F-12C94B355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359" y="2633871"/>
            <a:ext cx="10262043" cy="372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80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6090788-4960-6716-A5E2-2A5CFF782289}"/>
              </a:ext>
            </a:extLst>
          </p:cNvPr>
          <p:cNvSpPr>
            <a:spLocks noGrp="1"/>
          </p:cNvSpPr>
          <p:nvPr>
            <p:ph type="title"/>
          </p:nvPr>
        </p:nvSpPr>
        <p:spPr>
          <a:xfrm>
            <a:off x="623635" y="558414"/>
            <a:ext cx="10963473" cy="589190"/>
          </a:xfrm>
        </p:spPr>
        <p:txBody>
          <a:bodyPr/>
          <a:lstStyle/>
          <a:p>
            <a:r>
              <a:rPr lang="en-US" altLang="zh-CN" dirty="0"/>
              <a:t>RNN</a:t>
            </a:r>
            <a:r>
              <a:rPr lang="zh-CN" altLang="en-US" dirty="0"/>
              <a:t> 优势 </a:t>
            </a:r>
            <a:r>
              <a:rPr lang="en-US" altLang="zh-CN" dirty="0"/>
              <a:t>&amp;</a:t>
            </a:r>
            <a:r>
              <a:rPr lang="zh-CN" altLang="en-US" dirty="0"/>
              <a:t> 问题</a:t>
            </a:r>
          </a:p>
        </p:txBody>
      </p:sp>
      <p:sp>
        <p:nvSpPr>
          <p:cNvPr id="3" name="内容占位符 2">
            <a:extLst>
              <a:ext uri="{FF2B5EF4-FFF2-40B4-BE49-F238E27FC236}">
                <a16:creationId xmlns:a16="http://schemas.microsoft.com/office/drawing/2014/main" id="{7BD0F51D-4462-6162-AEF9-73382DF0F415}"/>
              </a:ext>
            </a:extLst>
          </p:cNvPr>
          <p:cNvSpPr>
            <a:spLocks noGrp="1"/>
          </p:cNvSpPr>
          <p:nvPr>
            <p:ph sz="half" idx="1"/>
          </p:nvPr>
        </p:nvSpPr>
        <p:spPr>
          <a:xfrm>
            <a:off x="623635" y="1229360"/>
            <a:ext cx="10963473" cy="5125720"/>
          </a:xfrm>
        </p:spPr>
        <p:txBody>
          <a:bodyPr/>
          <a:lstStyle/>
          <a:p>
            <a:pPr algn="l"/>
            <a:r>
              <a:rPr lang="zh-CN" altLang="en-US" dirty="0"/>
              <a:t>由于需要按顺序逐个步骤进行，因此无法并行进行训练。</a:t>
            </a:r>
          </a:p>
        </p:txBody>
      </p:sp>
      <p:pic>
        <p:nvPicPr>
          <p:cNvPr id="12290" name="Picture 2">
            <a:extLst>
              <a:ext uri="{FF2B5EF4-FFF2-40B4-BE49-F238E27FC236}">
                <a16:creationId xmlns:a16="http://schemas.microsoft.com/office/drawing/2014/main" id="{87A831D7-0D86-48BA-C29E-FA9B66778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1" y="2451259"/>
            <a:ext cx="10546080" cy="390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98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2699BE4-635E-1353-41B5-DD26264558FB}"/>
              </a:ext>
            </a:extLst>
          </p:cNvPr>
          <p:cNvSpPr>
            <a:spLocks noGrp="1"/>
          </p:cNvSpPr>
          <p:nvPr>
            <p:ph type="title"/>
          </p:nvPr>
        </p:nvSpPr>
        <p:spPr/>
        <p:txBody>
          <a:bodyPr/>
          <a:lstStyle/>
          <a:p>
            <a:r>
              <a:rPr lang="en-US" altLang="zh-CN" dirty="0"/>
              <a:t>RNN</a:t>
            </a:r>
            <a:r>
              <a:rPr lang="zh-CN" altLang="en-US" dirty="0"/>
              <a:t> 优势 </a:t>
            </a:r>
            <a:r>
              <a:rPr lang="en-US" altLang="zh-CN" dirty="0"/>
              <a:t>&amp;</a:t>
            </a:r>
            <a:r>
              <a:rPr lang="zh-CN" altLang="en-US" dirty="0"/>
              <a:t> 问题</a:t>
            </a:r>
          </a:p>
        </p:txBody>
      </p:sp>
      <p:sp>
        <p:nvSpPr>
          <p:cNvPr id="6" name="内容占位符 5">
            <a:extLst>
              <a:ext uri="{FF2B5EF4-FFF2-40B4-BE49-F238E27FC236}">
                <a16:creationId xmlns:a16="http://schemas.microsoft.com/office/drawing/2014/main" id="{53C48F3A-3725-0017-27BF-EE9B0A4F3C95}"/>
              </a:ext>
            </a:extLst>
          </p:cNvPr>
          <p:cNvSpPr>
            <a:spLocks noGrp="1"/>
          </p:cNvSpPr>
          <p:nvPr>
            <p:ph sz="half" idx="1"/>
          </p:nvPr>
        </p:nvSpPr>
        <p:spPr/>
        <p:txBody>
          <a:bodyPr/>
          <a:lstStyle/>
          <a:p>
            <a:r>
              <a:rPr lang="zh-CN" altLang="en-US" b="1" dirty="0"/>
              <a:t>线性空间占用，串行导致训练过程慢，但能够进行白然且快速地执行推理</a:t>
            </a:r>
          </a:p>
          <a:p>
            <a:pPr lvl="1"/>
            <a:r>
              <a:rPr lang="zh-CN" altLang="en-US" dirty="0"/>
              <a:t>训练过程的梯度反向传播被迫逐个通过各个单元，更新参数</a:t>
            </a:r>
          </a:p>
          <a:p>
            <a:pPr lvl="1"/>
            <a:r>
              <a:rPr lang="zh-CN" altLang="en-US" dirty="0"/>
              <a:t>推理过程受影响，因此 </a:t>
            </a:r>
            <a:r>
              <a:rPr lang="en" altLang="zh-CN" dirty="0"/>
              <a:t>RNN</a:t>
            </a:r>
            <a:r>
              <a:rPr lang="zh-CN" altLang="en-US" dirty="0"/>
              <a:t> 受益于其较为简单的结构设计，获得了相对快的推理速度</a:t>
            </a:r>
            <a:endParaRPr lang="en-US" altLang="zh-CN" dirty="0"/>
          </a:p>
          <a:p>
            <a:r>
              <a:rPr lang="zh-CN" altLang="en-US" b="1" dirty="0"/>
              <a:t>遗忘问题，无法有效处理长程依赖关系</a:t>
            </a:r>
            <a:endParaRPr lang="en-US" altLang="zh-CN" b="1" dirty="0"/>
          </a:p>
          <a:p>
            <a:pPr lvl="1"/>
            <a:r>
              <a:rPr lang="zh-CN" altLang="en-US" dirty="0"/>
              <a:t>即便有 </a:t>
            </a:r>
            <a:r>
              <a:rPr lang="en" altLang="zh-CN" dirty="0"/>
              <a:t>LSTM</a:t>
            </a:r>
            <a:r>
              <a:rPr lang="zh-CN" altLang="en-US" dirty="0"/>
              <a:t> 和 </a:t>
            </a:r>
            <a:r>
              <a:rPr lang="en" altLang="zh-CN" dirty="0"/>
              <a:t>GRU</a:t>
            </a:r>
            <a:r>
              <a:rPr lang="zh-CN" altLang="en-US" dirty="0"/>
              <a:t> 等门控的设计，也只是延缓遗忘造成严重影响的位置</a:t>
            </a:r>
            <a:endParaRPr lang="en-US" altLang="zh-CN" dirty="0"/>
          </a:p>
          <a:p>
            <a:pPr lvl="1"/>
            <a:r>
              <a:rPr lang="zh-CN" altLang="en-US" dirty="0"/>
              <a:t>面对长序列仍然无能为力</a:t>
            </a:r>
            <a:endParaRPr lang="en" altLang="zh-CN" dirty="0"/>
          </a:p>
        </p:txBody>
      </p:sp>
    </p:spTree>
    <p:extLst>
      <p:ext uri="{BB962C8B-B14F-4D97-AF65-F5344CB8AC3E}">
        <p14:creationId xmlns:p14="http://schemas.microsoft.com/office/powerpoint/2010/main" val="62076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FCA049-743E-E4E2-9177-583414FD02C2}"/>
              </a:ext>
            </a:extLst>
          </p:cNvPr>
          <p:cNvSpPr>
            <a:spLocks noGrp="1"/>
          </p:cNvSpPr>
          <p:nvPr>
            <p:ph type="title"/>
          </p:nvPr>
        </p:nvSpPr>
        <p:spPr/>
        <p:txBody>
          <a:bodyPr/>
          <a:lstStyle/>
          <a:p>
            <a:r>
              <a:rPr lang="en-US" altLang="zh-CN" dirty="0"/>
              <a:t>RNN</a:t>
            </a:r>
            <a:r>
              <a:rPr lang="zh-CN" altLang="en-US" dirty="0"/>
              <a:t> 优势 </a:t>
            </a:r>
            <a:r>
              <a:rPr lang="en-US" altLang="zh-CN" dirty="0"/>
              <a:t>&amp;</a:t>
            </a:r>
            <a:r>
              <a:rPr lang="zh-CN" altLang="en-US" dirty="0"/>
              <a:t> 问题</a:t>
            </a:r>
          </a:p>
        </p:txBody>
      </p:sp>
      <p:pic>
        <p:nvPicPr>
          <p:cNvPr id="13314" name="Picture 2">
            <a:extLst>
              <a:ext uri="{FF2B5EF4-FFF2-40B4-BE49-F238E27FC236}">
                <a16:creationId xmlns:a16="http://schemas.microsoft.com/office/drawing/2014/main" id="{4A66F1B0-BA19-84D8-35DA-876041A0E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35" y="2340349"/>
            <a:ext cx="10977453" cy="307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216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1529A86-0A42-5022-B283-FEE4D7217DD6}"/>
              </a:ext>
            </a:extLst>
          </p:cNvPr>
          <p:cNvSpPr>
            <a:spLocks noGrp="1"/>
          </p:cNvSpPr>
          <p:nvPr>
            <p:ph sz="half" idx="1"/>
          </p:nvPr>
        </p:nvSpPr>
        <p:spPr/>
        <p:txBody>
          <a:bodyPr>
            <a:normAutofit/>
          </a:bodyPr>
          <a:lstStyle/>
          <a:p>
            <a:r>
              <a:rPr lang="zh-CN" altLang="en-US" sz="3600" dirty="0"/>
              <a:t>能否找到一种架构，既能像 </a:t>
            </a:r>
            <a:r>
              <a:rPr lang="en" altLang="zh-CN" sz="3600" dirty="0"/>
              <a:t>Transformer </a:t>
            </a:r>
            <a:r>
              <a:rPr lang="zh-CN" altLang="en-US" sz="3600" dirty="0"/>
              <a:t>一样并行化训练，同时又能进行与序列长度成线性比例推理？</a:t>
            </a:r>
          </a:p>
        </p:txBody>
      </p:sp>
    </p:spTree>
    <p:extLst>
      <p:ext uri="{BB962C8B-B14F-4D97-AF65-F5344CB8AC3E}">
        <p14:creationId xmlns:p14="http://schemas.microsoft.com/office/powerpoint/2010/main" val="76453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sym typeface="Huawei Sans" panose="020C0503030203020204" pitchFamily="34" charset="0"/>
              </a:rPr>
              <a:t>Mamba</a:t>
            </a:r>
            <a:endParaRPr lang="zh-CN" altLang="en-US" dirty="0"/>
          </a:p>
        </p:txBody>
      </p:sp>
      <p:pic>
        <p:nvPicPr>
          <p:cNvPr id="8" name="图片 7">
            <a:extLst>
              <a:ext uri="{FF2B5EF4-FFF2-40B4-BE49-F238E27FC236}">
                <a16:creationId xmlns:a16="http://schemas.microsoft.com/office/drawing/2014/main" id="{D19EE242-181E-0680-0CD0-FD031FE3D11D}"/>
              </a:ext>
            </a:extLst>
          </p:cNvPr>
          <p:cNvPicPr>
            <a:picLocks noChangeAspect="1"/>
          </p:cNvPicPr>
          <p:nvPr/>
        </p:nvPicPr>
        <p:blipFill>
          <a:blip r:embed="rId2"/>
          <a:stretch>
            <a:fillRect/>
          </a:stretch>
        </p:blipFill>
        <p:spPr>
          <a:xfrm>
            <a:off x="773191" y="1217258"/>
            <a:ext cx="10650380" cy="5082328"/>
          </a:xfrm>
          <a:prstGeom prst="rect">
            <a:avLst/>
          </a:prstGeom>
        </p:spPr>
      </p:pic>
      <p:sp>
        <p:nvSpPr>
          <p:cNvPr id="2" name="矩形 1">
            <a:extLst>
              <a:ext uri="{FF2B5EF4-FFF2-40B4-BE49-F238E27FC236}">
                <a16:creationId xmlns:a16="http://schemas.microsoft.com/office/drawing/2014/main" id="{B8C7EA79-CB98-6E93-08DE-10F00E04C035}"/>
              </a:ext>
            </a:extLst>
          </p:cNvPr>
          <p:cNvSpPr/>
          <p:nvPr/>
        </p:nvSpPr>
        <p:spPr>
          <a:xfrm>
            <a:off x="3952240" y="1217258"/>
            <a:ext cx="5577840" cy="89602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3006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3800" dirty="0">
                <a:latin typeface="Futura Medium" panose="020B0602020204020303" pitchFamily="34" charset="-79"/>
                <a:cs typeface="Futura Medium" panose="020B0602020204020303" pitchFamily="34" charset="-79"/>
              </a:rPr>
              <a:t>SSM</a:t>
            </a:r>
            <a:r>
              <a:rPr lang="zh-CN" altLang="en-US" sz="13800" dirty="0">
                <a:latin typeface="Futura Medium" panose="020B0602020204020303" pitchFamily="34" charset="-79"/>
                <a:cs typeface="Futura Medium" panose="020B0602020204020303" pitchFamily="34" charset="-79"/>
              </a:rPr>
              <a:t> 原理</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3627602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2699BE4-635E-1353-41B5-DD26264558FB}"/>
              </a:ext>
            </a:extLst>
          </p:cNvPr>
          <p:cNvSpPr>
            <a:spLocks noGrp="1"/>
          </p:cNvSpPr>
          <p:nvPr>
            <p:ph type="title"/>
          </p:nvPr>
        </p:nvSpPr>
        <p:spPr/>
        <p:txBody>
          <a:bodyPr/>
          <a:lstStyle/>
          <a:p>
            <a:r>
              <a:rPr lang="en-US" altLang="zh-CN" dirty="0"/>
              <a:t>SSM</a:t>
            </a:r>
            <a:endParaRPr lang="zh-CN" altLang="en-US" dirty="0"/>
          </a:p>
        </p:txBody>
      </p:sp>
      <p:sp>
        <p:nvSpPr>
          <p:cNvPr id="6" name="内容占位符 5">
            <a:extLst>
              <a:ext uri="{FF2B5EF4-FFF2-40B4-BE49-F238E27FC236}">
                <a16:creationId xmlns:a16="http://schemas.microsoft.com/office/drawing/2014/main" id="{53C48F3A-3725-0017-27BF-EE9B0A4F3C95}"/>
              </a:ext>
            </a:extLst>
          </p:cNvPr>
          <p:cNvSpPr>
            <a:spLocks noGrp="1"/>
          </p:cNvSpPr>
          <p:nvPr>
            <p:ph sz="half" idx="1"/>
          </p:nvPr>
        </p:nvSpPr>
        <p:spPr/>
        <p:txBody>
          <a:bodyPr/>
          <a:lstStyle/>
          <a:p>
            <a:r>
              <a:rPr lang="en" altLang="zh-CN" dirty="0">
                <a:hlinkClick r:id="rId2"/>
              </a:rPr>
              <a:t>Intelligent Control Systems: An Introduction with Examples</a:t>
            </a:r>
            <a:endParaRPr lang="en" altLang="zh-CN" dirty="0"/>
          </a:p>
          <a:p>
            <a:r>
              <a:rPr lang="en" altLang="zh-CN" dirty="0"/>
              <a:t>State-space representation</a:t>
            </a:r>
            <a:r>
              <a:rPr lang="zh-CN" altLang="en-US" dirty="0"/>
              <a:t> </a:t>
            </a:r>
            <a:r>
              <a:rPr lang="en-US" altLang="zh-CN" dirty="0">
                <a:sym typeface="Wingdings" pitchFamily="2" charset="2"/>
              </a:rPr>
              <a:t></a:t>
            </a:r>
            <a:r>
              <a:rPr lang="zh-CN" altLang="en-US" dirty="0">
                <a:sym typeface="Wingdings" pitchFamily="2" charset="2"/>
              </a:rPr>
              <a:t> </a:t>
            </a:r>
            <a:r>
              <a:rPr lang="en" altLang="zh-CN" dirty="0"/>
              <a:t>State Space Model</a:t>
            </a:r>
          </a:p>
        </p:txBody>
      </p:sp>
      <p:pic>
        <p:nvPicPr>
          <p:cNvPr id="1026" name="Picture 2" descr="image/png">
            <a:extLst>
              <a:ext uri="{FF2B5EF4-FFF2-40B4-BE49-F238E27FC236}">
                <a16:creationId xmlns:a16="http://schemas.microsoft.com/office/drawing/2014/main" id="{A1C8FDEC-9FE3-95F1-6CD6-704AE866E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310" y="2591225"/>
            <a:ext cx="9870122" cy="385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66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0EC8EAB-F5A9-2F1C-711F-E146EE32562D}"/>
              </a:ext>
            </a:extLst>
          </p:cNvPr>
          <p:cNvSpPr>
            <a:spLocks noGrp="1"/>
          </p:cNvSpPr>
          <p:nvPr>
            <p:ph type="title"/>
          </p:nvPr>
        </p:nvSpPr>
        <p:spPr/>
        <p:txBody>
          <a:bodyPr/>
          <a:lstStyle/>
          <a:p>
            <a:r>
              <a:rPr lang="en" altLang="zh-CN" dirty="0"/>
              <a:t>State Space</a:t>
            </a:r>
            <a:r>
              <a:rPr lang="zh-CN" altLang="en-US" dirty="0"/>
              <a:t> 状态空间</a:t>
            </a:r>
          </a:p>
        </p:txBody>
      </p:sp>
      <p:pic>
        <p:nvPicPr>
          <p:cNvPr id="14338" name="Picture 2">
            <a:extLst>
              <a:ext uri="{FF2B5EF4-FFF2-40B4-BE49-F238E27FC236}">
                <a16:creationId xmlns:a16="http://schemas.microsoft.com/office/drawing/2014/main" id="{F33E23D0-07FD-7B2A-FE87-C978CDE5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27" y="1271270"/>
            <a:ext cx="9464596" cy="521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4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F01380-80DE-5812-2FEF-A51591EACB02}"/>
              </a:ext>
            </a:extLst>
          </p:cNvPr>
          <p:cNvSpPr>
            <a:spLocks noGrp="1"/>
          </p:cNvSpPr>
          <p:nvPr>
            <p:ph type="title"/>
          </p:nvPr>
        </p:nvSpPr>
        <p:spPr/>
        <p:txBody>
          <a:bodyPr/>
          <a:lstStyle/>
          <a:p>
            <a:r>
              <a:rPr lang="en" altLang="zh-CN" dirty="0"/>
              <a:t>State Vector</a:t>
            </a:r>
            <a:r>
              <a:rPr lang="zh-CN" altLang="en-US" dirty="0"/>
              <a:t> 状态向量</a:t>
            </a:r>
          </a:p>
        </p:txBody>
      </p:sp>
      <p:sp>
        <p:nvSpPr>
          <p:cNvPr id="5" name="内容占位符 4">
            <a:extLst>
              <a:ext uri="{FF2B5EF4-FFF2-40B4-BE49-F238E27FC236}">
                <a16:creationId xmlns:a16="http://schemas.microsoft.com/office/drawing/2014/main" id="{32806C21-A7AF-B270-DCCF-16125D5703FF}"/>
              </a:ext>
            </a:extLst>
          </p:cNvPr>
          <p:cNvSpPr>
            <a:spLocks noGrp="1"/>
          </p:cNvSpPr>
          <p:nvPr>
            <p:ph sz="half" idx="1"/>
          </p:nvPr>
        </p:nvSpPr>
        <p:spPr/>
        <p:txBody>
          <a:bodyPr/>
          <a:lstStyle/>
          <a:p>
            <a:r>
              <a:rPr lang="zh-CN" altLang="en-US" b="1" dirty="0"/>
              <a:t>状态空间：</a:t>
            </a:r>
            <a:r>
              <a:rPr lang="zh-CN" altLang="en-US" dirty="0"/>
              <a:t>描述系统所需的最少数量的变量。通过定义系统可能状态来数学地表示问题方式。</a:t>
            </a:r>
            <a:endParaRPr lang="en-US" altLang="zh-CN" dirty="0"/>
          </a:p>
          <a:p>
            <a:r>
              <a:rPr lang="zh-CN" altLang="en-US" b="1" dirty="0"/>
              <a:t>状态向量</a:t>
            </a:r>
            <a:r>
              <a:rPr lang="zh-CN" altLang="en-US" dirty="0"/>
              <a:t>：在空间中可以通过向量来进行表示。</a:t>
            </a:r>
          </a:p>
          <a:p>
            <a:endParaRPr lang="zh-CN" altLang="en-US" dirty="0"/>
          </a:p>
        </p:txBody>
      </p:sp>
      <p:pic>
        <p:nvPicPr>
          <p:cNvPr id="15362" name="Picture 2">
            <a:extLst>
              <a:ext uri="{FF2B5EF4-FFF2-40B4-BE49-F238E27FC236}">
                <a16:creationId xmlns:a16="http://schemas.microsoft.com/office/drawing/2014/main" id="{07FE8D02-BAA4-C469-C2DF-FB89B536F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35" y="2929890"/>
            <a:ext cx="11010768" cy="342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11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DBA225-E684-413B-237E-3742DB4CE2F6}"/>
              </a:ext>
            </a:extLst>
          </p:cNvPr>
          <p:cNvSpPr>
            <a:spLocks noGrp="1"/>
          </p:cNvSpPr>
          <p:nvPr>
            <p:ph type="title"/>
          </p:nvPr>
        </p:nvSpPr>
        <p:spPr/>
        <p:txBody>
          <a:bodyPr/>
          <a:lstStyle/>
          <a:p>
            <a:r>
              <a:rPr lang="en" altLang="zh-CN" dirty="0"/>
              <a:t>State Space Model</a:t>
            </a:r>
            <a:r>
              <a:rPr lang="zh-CN" altLang="en-US" dirty="0"/>
              <a:t> 状态空间模型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80E2CE73-1B5D-64E9-6D54-11EC0D4DB318}"/>
                  </a:ext>
                </a:extLst>
              </p:cNvPr>
              <p:cNvSpPr>
                <a:spLocks noGrp="1"/>
              </p:cNvSpPr>
              <p:nvPr>
                <p:ph sz="half" idx="1"/>
              </p:nvPr>
            </p:nvSpPr>
            <p:spPr/>
            <p:txBody>
              <a:bodyPr/>
              <a:lstStyle/>
              <a:p>
                <a:pPr algn="l"/>
                <a:r>
                  <a:rPr lang="en" altLang="zh-CN" dirty="0"/>
                  <a:t>SSM </a:t>
                </a:r>
                <a:r>
                  <a:rPr lang="zh-CN" altLang="en-US" dirty="0"/>
                  <a:t>是用于描述这些状态表示并根据某些输入预测其下一个状态可能是什么的模型。</a:t>
                </a:r>
              </a:p>
              <a:p>
                <a:r>
                  <a:rPr lang="en" altLang="zh-CN" dirty="0"/>
                  <a:t>Traditionally, at time </a:t>
                </a:r>
                <a14:m>
                  <m:oMath xmlns:m="http://schemas.openxmlformats.org/officeDocument/2006/math">
                    <m:r>
                      <a:rPr lang="en" altLang="zh-CN" i="1" dirty="0" smtClean="0">
                        <a:latin typeface="Cambria Math" panose="02040503050406030204" pitchFamily="18" charset="0"/>
                      </a:rPr>
                      <m:t>𝑡</m:t>
                    </m:r>
                  </m:oMath>
                </a14:m>
                <a:r>
                  <a:rPr lang="en" altLang="zh-CN" dirty="0"/>
                  <a:t>, SSMs</a:t>
                </a:r>
                <a:r>
                  <a:rPr lang="zh-CN" altLang="en-US" dirty="0"/>
                  <a:t>：</a:t>
                </a:r>
                <a:endParaRPr lang="en-US" altLang="zh-CN" dirty="0"/>
              </a:p>
              <a:p>
                <a:pPr lvl="1"/>
                <a:r>
                  <a:rPr lang="en" altLang="zh-CN" dirty="0"/>
                  <a:t>map an input sequence </a:t>
                </a:r>
                <a14:m>
                  <m:oMath xmlns:m="http://schemas.openxmlformats.org/officeDocument/2006/math">
                    <m:r>
                      <a:rPr lang="en" altLang="zh-CN" i="1" dirty="0" smtClean="0">
                        <a:latin typeface="Cambria Math" panose="02040503050406030204" pitchFamily="18" charset="0"/>
                      </a:rPr>
                      <m:t>𝑥</m:t>
                    </m:r>
                    <m:r>
                      <a:rPr lang="en" altLang="zh-CN" i="1" dirty="0" smtClean="0">
                        <a:latin typeface="Cambria Math" panose="02040503050406030204" pitchFamily="18" charset="0"/>
                      </a:rPr>
                      <m:t>(</m:t>
                    </m:r>
                    <m:r>
                      <a:rPr lang="en" altLang="zh-CN" i="1" dirty="0" smtClean="0">
                        <a:latin typeface="Cambria Math" panose="02040503050406030204" pitchFamily="18" charset="0"/>
                      </a:rPr>
                      <m:t>𝑡</m:t>
                    </m:r>
                    <m:r>
                      <a:rPr lang="en" altLang="zh-CN" i="1" dirty="0" smtClean="0">
                        <a:latin typeface="Cambria Math" panose="02040503050406030204" pitchFamily="18" charset="0"/>
                      </a:rPr>
                      <m:t>)</m:t>
                    </m:r>
                  </m:oMath>
                </a14:m>
                <a:r>
                  <a:rPr lang="en" altLang="zh-CN" dirty="0"/>
                  <a:t> — (e.g., moved left and down</a:t>
                </a:r>
                <a:r>
                  <a:rPr lang="en-US" altLang="zh-CN" dirty="0"/>
                  <a:t>)</a:t>
                </a:r>
                <a:endParaRPr lang="en" altLang="zh-CN" dirty="0"/>
              </a:p>
              <a:p>
                <a:pPr lvl="1"/>
                <a:r>
                  <a:rPr lang="en" altLang="zh-CN" dirty="0"/>
                  <a:t>to a latent state representation </a:t>
                </a:r>
                <a14:m>
                  <m:oMath xmlns:m="http://schemas.openxmlformats.org/officeDocument/2006/math">
                    <m:r>
                      <a:rPr lang="en" altLang="zh-CN" i="1" dirty="0" smtClean="0">
                        <a:latin typeface="Cambria Math" panose="02040503050406030204" pitchFamily="18" charset="0"/>
                      </a:rPr>
                      <m:t>h</m:t>
                    </m:r>
                    <m:r>
                      <a:rPr lang="en" altLang="zh-CN" i="1" dirty="0" smtClean="0">
                        <a:latin typeface="Cambria Math" panose="02040503050406030204" pitchFamily="18" charset="0"/>
                      </a:rPr>
                      <m:t>(</m:t>
                    </m:r>
                    <m:r>
                      <a:rPr lang="en" altLang="zh-CN" i="1" dirty="0" smtClean="0">
                        <a:latin typeface="Cambria Math" panose="02040503050406030204" pitchFamily="18" charset="0"/>
                      </a:rPr>
                      <m:t>𝑡</m:t>
                    </m:r>
                    <m:r>
                      <a:rPr lang="en" altLang="zh-CN" i="1" dirty="0" smtClean="0">
                        <a:latin typeface="Cambria Math" panose="02040503050406030204" pitchFamily="18" charset="0"/>
                      </a:rPr>
                      <m:t>) </m:t>
                    </m:r>
                  </m:oMath>
                </a14:m>
                <a:r>
                  <a:rPr lang="en" altLang="zh-CN" dirty="0"/>
                  <a:t>— (e.g., distance to exit and x/y coordinates) in the maze)</a:t>
                </a:r>
              </a:p>
              <a:p>
                <a:pPr lvl="1"/>
                <a:r>
                  <a:rPr lang="en" altLang="zh-CN" dirty="0"/>
                  <a:t>and derive a predicted output sequence </a:t>
                </a:r>
                <a14:m>
                  <m:oMath xmlns:m="http://schemas.openxmlformats.org/officeDocument/2006/math">
                    <m:r>
                      <a:rPr lang="en" altLang="zh-CN" i="1" dirty="0" smtClean="0">
                        <a:latin typeface="Cambria Math" panose="02040503050406030204" pitchFamily="18" charset="0"/>
                      </a:rPr>
                      <m:t>𝑦</m:t>
                    </m:r>
                    <m:r>
                      <a:rPr lang="en" altLang="zh-CN" i="1" dirty="0" smtClean="0">
                        <a:latin typeface="Cambria Math" panose="02040503050406030204" pitchFamily="18" charset="0"/>
                      </a:rPr>
                      <m:t>(</m:t>
                    </m:r>
                    <m:r>
                      <a:rPr lang="en" altLang="zh-CN" i="1" dirty="0" smtClean="0">
                        <a:latin typeface="Cambria Math" panose="02040503050406030204" pitchFamily="18" charset="0"/>
                      </a:rPr>
                      <m:t>𝑡</m:t>
                    </m:r>
                    <m:r>
                      <a:rPr lang="en" altLang="zh-CN" i="1" dirty="0" smtClean="0">
                        <a:latin typeface="Cambria Math" panose="02040503050406030204" pitchFamily="18" charset="0"/>
                      </a:rPr>
                      <m:t>)</m:t>
                    </m:r>
                  </m:oMath>
                </a14:m>
                <a:r>
                  <a:rPr lang="en" altLang="zh-CN" dirty="0"/>
                  <a:t> — (e.g., move left again to reach the exit sooner)</a:t>
                </a:r>
                <a:endParaRPr lang="zh-CN" altLang="en-US" dirty="0"/>
              </a:p>
            </p:txBody>
          </p:sp>
        </mc:Choice>
        <mc:Fallback>
          <p:sp>
            <p:nvSpPr>
              <p:cNvPr id="5" name="内容占位符 4">
                <a:extLst>
                  <a:ext uri="{FF2B5EF4-FFF2-40B4-BE49-F238E27FC236}">
                    <a16:creationId xmlns:a16="http://schemas.microsoft.com/office/drawing/2014/main" id="{80E2CE73-1B5D-64E9-6D54-11EC0D4DB318}"/>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6078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DBA225-E684-413B-237E-3742DB4CE2F6}"/>
              </a:ext>
            </a:extLst>
          </p:cNvPr>
          <p:cNvSpPr>
            <a:spLocks noGrp="1"/>
          </p:cNvSpPr>
          <p:nvPr>
            <p:ph type="title"/>
          </p:nvPr>
        </p:nvSpPr>
        <p:spPr>
          <a:xfrm>
            <a:off x="623635" y="558414"/>
            <a:ext cx="10963473" cy="589190"/>
          </a:xfrm>
        </p:spPr>
        <p:txBody>
          <a:bodyPr/>
          <a:lstStyle/>
          <a:p>
            <a:r>
              <a:rPr lang="zh-CN" altLang="en-US" dirty="0"/>
              <a:t>现代控制论系统 </a:t>
            </a:r>
            <a:r>
              <a:rPr lang="en-US" altLang="zh-CN" dirty="0"/>
              <a:t>SSM</a:t>
            </a:r>
            <a:endParaRPr lang="zh-CN" altLang="en-US" dirty="0"/>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80E2CE73-1B5D-64E9-6D54-11EC0D4DB318}"/>
                  </a:ext>
                </a:extLst>
              </p:cNvPr>
              <p:cNvSpPr>
                <a:spLocks noGrp="1"/>
              </p:cNvSpPr>
              <p:nvPr>
                <p:ph sz="half" idx="1"/>
              </p:nvPr>
            </p:nvSpPr>
            <p:spPr>
              <a:xfrm>
                <a:off x="623635" y="1360170"/>
                <a:ext cx="10963473" cy="4994910"/>
              </a:xfrm>
            </p:spPr>
            <p:txBody>
              <a:bodyPr/>
              <a:lstStyle/>
              <a:p>
                <a:r>
                  <a:rPr lang="en" altLang="zh-CN" dirty="0"/>
                  <a:t>Traditionally, at time </a:t>
                </a:r>
                <a14:m>
                  <m:oMath xmlns:m="http://schemas.openxmlformats.org/officeDocument/2006/math">
                    <m:r>
                      <a:rPr lang="en" altLang="zh-CN" dirty="0" smtClean="0">
                        <a:latin typeface="Cambria Math" panose="02040503050406030204" pitchFamily="18" charset="0"/>
                      </a:rPr>
                      <m:t>𝑡</m:t>
                    </m:r>
                  </m:oMath>
                </a14:m>
                <a:r>
                  <a:rPr lang="en" altLang="zh-CN" dirty="0"/>
                  <a:t>, SSMs</a:t>
                </a:r>
                <a:r>
                  <a:rPr lang="zh-CN" altLang="en-US" dirty="0"/>
                  <a:t>：</a:t>
                </a:r>
                <a:endParaRPr lang="en-US" altLang="zh-CN" dirty="0"/>
              </a:p>
              <a:p>
                <a:pPr lvl="1"/>
                <a:r>
                  <a:rPr lang="en" altLang="zh-CN" dirty="0"/>
                  <a:t>map an input sequence </a:t>
                </a:r>
                <a14:m>
                  <m:oMath xmlns:m="http://schemas.openxmlformats.org/officeDocument/2006/math">
                    <m:r>
                      <a:rPr lang="en" altLang="zh-CN" dirty="0" smtClean="0">
                        <a:latin typeface="Cambria Math" panose="02040503050406030204" pitchFamily="18" charset="0"/>
                      </a:rPr>
                      <m:t>𝑥</m:t>
                    </m:r>
                    <m:r>
                      <a:rPr lang="en" altLang="zh-CN" dirty="0" smtClean="0">
                        <a:latin typeface="Cambria Math" panose="02040503050406030204" pitchFamily="18" charset="0"/>
                      </a:rPr>
                      <m:t>(</m:t>
                    </m:r>
                    <m:r>
                      <a:rPr lang="en" altLang="zh-CN" dirty="0" smtClean="0">
                        <a:latin typeface="Cambria Math" panose="02040503050406030204" pitchFamily="18" charset="0"/>
                      </a:rPr>
                      <m:t>𝑡</m:t>
                    </m:r>
                    <m:r>
                      <a:rPr lang="en" altLang="zh-CN" dirty="0" smtClean="0">
                        <a:latin typeface="Cambria Math" panose="02040503050406030204" pitchFamily="18" charset="0"/>
                      </a:rPr>
                      <m:t>)</m:t>
                    </m:r>
                  </m:oMath>
                </a14:m>
                <a:r>
                  <a:rPr lang="en" altLang="zh-CN" dirty="0"/>
                  <a:t> — (e.g., moved left and down</a:t>
                </a:r>
                <a:r>
                  <a:rPr lang="en-US" altLang="zh-CN" dirty="0"/>
                  <a:t>)</a:t>
                </a:r>
                <a:endParaRPr lang="en" altLang="zh-CN" dirty="0"/>
              </a:p>
              <a:p>
                <a:pPr lvl="1"/>
                <a:r>
                  <a:rPr lang="en" altLang="zh-CN" dirty="0"/>
                  <a:t>to a latent state representation </a:t>
                </a:r>
                <a14:m>
                  <m:oMath xmlns:m="http://schemas.openxmlformats.org/officeDocument/2006/math">
                    <m:r>
                      <a:rPr lang="en" altLang="zh-CN" dirty="0" smtClean="0">
                        <a:latin typeface="Cambria Math" panose="02040503050406030204" pitchFamily="18" charset="0"/>
                      </a:rPr>
                      <m:t>h</m:t>
                    </m:r>
                    <m:r>
                      <a:rPr lang="en" altLang="zh-CN" dirty="0" smtClean="0">
                        <a:latin typeface="Cambria Math" panose="02040503050406030204" pitchFamily="18" charset="0"/>
                      </a:rPr>
                      <m:t>(</m:t>
                    </m:r>
                    <m:r>
                      <a:rPr lang="en" altLang="zh-CN" dirty="0" smtClean="0">
                        <a:latin typeface="Cambria Math" panose="02040503050406030204" pitchFamily="18" charset="0"/>
                      </a:rPr>
                      <m:t>𝑡</m:t>
                    </m:r>
                    <m:r>
                      <a:rPr lang="en" altLang="zh-CN" dirty="0" smtClean="0">
                        <a:latin typeface="Cambria Math" panose="02040503050406030204" pitchFamily="18" charset="0"/>
                      </a:rPr>
                      <m:t>) </m:t>
                    </m:r>
                  </m:oMath>
                </a14:m>
                <a:r>
                  <a:rPr lang="en" altLang="zh-CN" dirty="0"/>
                  <a:t>— (e.g., distance to exit and x/y coordinates) in the maze)</a:t>
                </a:r>
              </a:p>
              <a:p>
                <a:pPr lvl="1"/>
                <a:r>
                  <a:rPr lang="en" altLang="zh-CN" dirty="0"/>
                  <a:t>and derive a predicted output sequence </a:t>
                </a:r>
                <a14:m>
                  <m:oMath xmlns:m="http://schemas.openxmlformats.org/officeDocument/2006/math">
                    <m:r>
                      <a:rPr lang="en" altLang="zh-CN" dirty="0" smtClean="0">
                        <a:latin typeface="Cambria Math" panose="02040503050406030204" pitchFamily="18" charset="0"/>
                      </a:rPr>
                      <m:t>𝑦</m:t>
                    </m:r>
                    <m:r>
                      <a:rPr lang="en" altLang="zh-CN" dirty="0" smtClean="0">
                        <a:latin typeface="Cambria Math" panose="02040503050406030204" pitchFamily="18" charset="0"/>
                      </a:rPr>
                      <m:t>(</m:t>
                    </m:r>
                    <m:r>
                      <a:rPr lang="en" altLang="zh-CN" dirty="0" smtClean="0">
                        <a:latin typeface="Cambria Math" panose="02040503050406030204" pitchFamily="18" charset="0"/>
                      </a:rPr>
                      <m:t>𝑡</m:t>
                    </m:r>
                    <m:r>
                      <a:rPr lang="en" altLang="zh-CN" dirty="0" smtClean="0">
                        <a:latin typeface="Cambria Math" panose="02040503050406030204" pitchFamily="18" charset="0"/>
                      </a:rPr>
                      <m:t>)</m:t>
                    </m:r>
                  </m:oMath>
                </a14:m>
                <a:r>
                  <a:rPr lang="en" altLang="zh-CN" dirty="0"/>
                  <a:t> — (e.g., move left again to reach the exit sooner)</a:t>
                </a:r>
              </a:p>
              <a:p>
                <a:endParaRPr lang="en-US" altLang="zh-CN" dirty="0"/>
              </a:p>
              <a:p>
                <a:r>
                  <a:rPr lang="en-US" altLang="zh-CN" dirty="0"/>
                  <a:t>SSM</a:t>
                </a:r>
                <a:r>
                  <a:rPr lang="zh-CN" altLang="en-US" dirty="0"/>
                  <a:t> 用于描述序列在各时间步的状态表示，并根据输入预测其下一个状态的模型。</a:t>
                </a:r>
                <a:endParaRPr lang="en-US" altLang="zh-CN" dirty="0"/>
              </a:p>
              <a:p>
                <a:pPr lvl="1"/>
                <a:r>
                  <a:rPr lang="zh-CN" altLang="en-US" dirty="0"/>
                  <a:t>输入序列 </a:t>
                </a:r>
                <a:r>
                  <a:rPr lang="en" altLang="zh-CN" dirty="0"/>
                  <a:t> </a:t>
                </a:r>
                <a14:m>
                  <m:oMath xmlns:m="http://schemas.openxmlformats.org/officeDocument/2006/math">
                    <m:r>
                      <a:rPr lang="en" altLang="zh-CN" dirty="0" smtClean="0">
                        <a:latin typeface="Cambria Math" panose="02040503050406030204" pitchFamily="18" charset="0"/>
                      </a:rPr>
                      <m:t>𝑥</m:t>
                    </m:r>
                    <m:r>
                      <a:rPr lang="en" altLang="zh-CN" dirty="0" smtClean="0">
                        <a:latin typeface="Cambria Math" panose="02040503050406030204" pitchFamily="18" charset="0"/>
                      </a:rPr>
                      <m:t>(</m:t>
                    </m:r>
                    <m:r>
                      <a:rPr lang="en" altLang="zh-CN" dirty="0" smtClean="0">
                        <a:latin typeface="Cambria Math" panose="02040503050406030204" pitchFamily="18" charset="0"/>
                      </a:rPr>
                      <m:t>𝑡</m:t>
                    </m:r>
                    <m:r>
                      <a:rPr lang="en" altLang="zh-CN" dirty="0" smtClean="0">
                        <a:latin typeface="Cambria Math" panose="02040503050406030204" pitchFamily="18" charset="0"/>
                      </a:rPr>
                      <m:t>)</m:t>
                    </m:r>
                  </m:oMath>
                </a14:m>
                <a:r>
                  <a:rPr lang="en" altLang="zh-CN" dirty="0"/>
                  <a:t> </a:t>
                </a:r>
              </a:p>
              <a:p>
                <a:pPr lvl="1"/>
                <a:r>
                  <a:rPr lang="zh-CN" altLang="en" dirty="0"/>
                  <a:t>隐状态</a:t>
                </a:r>
                <a:r>
                  <a:rPr lang="zh-CN" altLang="en-US" dirty="0"/>
                  <a:t>表示 </a:t>
                </a:r>
                <a14:m>
                  <m:oMath xmlns:m="http://schemas.openxmlformats.org/officeDocument/2006/math">
                    <m:r>
                      <a:rPr lang="en" altLang="zh-CN" dirty="0" smtClean="0">
                        <a:latin typeface="Cambria Math" panose="02040503050406030204" pitchFamily="18" charset="0"/>
                      </a:rPr>
                      <m:t>h</m:t>
                    </m:r>
                    <m:r>
                      <a:rPr lang="en" altLang="zh-CN" dirty="0" smtClean="0">
                        <a:latin typeface="Cambria Math" panose="02040503050406030204" pitchFamily="18" charset="0"/>
                      </a:rPr>
                      <m:t>(</m:t>
                    </m:r>
                    <m:r>
                      <a:rPr lang="en" altLang="zh-CN" dirty="0" smtClean="0">
                        <a:latin typeface="Cambria Math" panose="02040503050406030204" pitchFamily="18" charset="0"/>
                      </a:rPr>
                      <m:t>𝑡</m:t>
                    </m:r>
                    <m:r>
                      <a:rPr lang="en" altLang="zh-CN" dirty="0" smtClean="0">
                        <a:latin typeface="Cambria Math" panose="02040503050406030204" pitchFamily="18" charset="0"/>
                      </a:rPr>
                      <m:t>) </m:t>
                    </m:r>
                  </m:oMath>
                </a14:m>
                <a:endParaRPr lang="en-US" altLang="zh-CN" dirty="0"/>
              </a:p>
              <a:p>
                <a:pPr lvl="1"/>
                <a:r>
                  <a:rPr lang="zh-CN" altLang="en-US" dirty="0"/>
                  <a:t>预测输出序列 </a:t>
                </a:r>
                <a14:m>
                  <m:oMath xmlns:m="http://schemas.openxmlformats.org/officeDocument/2006/math">
                    <m:r>
                      <a:rPr lang="en" altLang="zh-CN" dirty="0" smtClean="0">
                        <a:latin typeface="Cambria Math" panose="02040503050406030204" pitchFamily="18" charset="0"/>
                      </a:rPr>
                      <m:t>𝑦</m:t>
                    </m:r>
                    <m:r>
                      <a:rPr lang="en" altLang="zh-CN" dirty="0" smtClean="0">
                        <a:latin typeface="Cambria Math" panose="02040503050406030204" pitchFamily="18" charset="0"/>
                      </a:rPr>
                      <m:t>(</m:t>
                    </m:r>
                    <m:r>
                      <a:rPr lang="en" altLang="zh-CN" dirty="0" smtClean="0">
                        <a:latin typeface="Cambria Math" panose="02040503050406030204" pitchFamily="18" charset="0"/>
                      </a:rPr>
                      <m:t>𝑡</m:t>
                    </m:r>
                    <m:r>
                      <a:rPr lang="en" altLang="zh-CN" dirty="0" smtClean="0">
                        <a:latin typeface="Cambria Math" panose="02040503050406030204" pitchFamily="18" charset="0"/>
                      </a:rPr>
                      <m:t>)</m:t>
                    </m:r>
                  </m:oMath>
                </a14:m>
                <a:r>
                  <a:rPr lang="en" altLang="zh-CN" dirty="0"/>
                  <a:t> </a:t>
                </a:r>
                <a:endParaRPr lang="zh-CN" altLang="en-US" dirty="0"/>
              </a:p>
            </p:txBody>
          </p:sp>
        </mc:Choice>
        <mc:Fallback>
          <p:sp>
            <p:nvSpPr>
              <p:cNvPr id="5" name="内容占位符 4">
                <a:extLst>
                  <a:ext uri="{FF2B5EF4-FFF2-40B4-BE49-F238E27FC236}">
                    <a16:creationId xmlns:a16="http://schemas.microsoft.com/office/drawing/2014/main" id="{80E2CE73-1B5D-64E9-6D54-11EC0D4DB318}"/>
                  </a:ext>
                </a:extLst>
              </p:cNvPr>
              <p:cNvSpPr>
                <a:spLocks noGrp="1" noRot="1" noChangeAspect="1" noMove="1" noResize="1" noEditPoints="1" noAdjustHandles="1" noChangeArrowheads="1" noChangeShapeType="1" noTextEdit="1"/>
              </p:cNvSpPr>
              <p:nvPr>
                <p:ph sz="half" idx="1"/>
              </p:nvPr>
            </p:nvSpPr>
            <p:spPr>
              <a:xfrm>
                <a:off x="623635" y="1360170"/>
                <a:ext cx="10963473" cy="4994910"/>
              </a:xfrm>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318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82A162-B394-50EC-C865-444054604D6D}"/>
              </a:ext>
            </a:extLst>
          </p:cNvPr>
          <p:cNvSpPr>
            <a:spLocks noGrp="1"/>
          </p:cNvSpPr>
          <p:nvPr>
            <p:ph type="title"/>
          </p:nvPr>
        </p:nvSpPr>
        <p:spPr/>
        <p:txBody>
          <a:bodyPr/>
          <a:lstStyle/>
          <a:p>
            <a:r>
              <a:rPr lang="en" altLang="zh-CN" dirty="0"/>
              <a:t>State Space Model</a:t>
            </a:r>
            <a:r>
              <a:rPr lang="zh-CN" altLang="en-US" dirty="0"/>
              <a:t> 状态空间模型</a:t>
            </a:r>
          </a:p>
        </p:txBody>
      </p:sp>
      <p:sp>
        <p:nvSpPr>
          <p:cNvPr id="5" name="内容占位符 4">
            <a:extLst>
              <a:ext uri="{FF2B5EF4-FFF2-40B4-BE49-F238E27FC236}">
                <a16:creationId xmlns:a16="http://schemas.microsoft.com/office/drawing/2014/main" id="{0A90513A-0518-ABFF-F30E-B61CD2EC85BB}"/>
              </a:ext>
            </a:extLst>
          </p:cNvPr>
          <p:cNvSpPr>
            <a:spLocks noGrp="1"/>
          </p:cNvSpPr>
          <p:nvPr>
            <p:ph sz="half" idx="1"/>
          </p:nvPr>
        </p:nvSpPr>
        <p:spPr/>
        <p:txBody>
          <a:bodyPr/>
          <a:lstStyle/>
          <a:p>
            <a:r>
              <a:rPr lang="en-US" altLang="zh-CN" dirty="0"/>
              <a:t>SSM</a:t>
            </a:r>
            <a:r>
              <a:rPr lang="zh-CN" altLang="en-US" dirty="0"/>
              <a:t> 不是使用离散序列 </a:t>
            </a:r>
            <a:r>
              <a:rPr lang="en" altLang="zh-CN" dirty="0"/>
              <a:t>(like moving left once)</a:t>
            </a:r>
            <a:r>
              <a:rPr lang="zh-CN" altLang="en-US" dirty="0"/>
              <a:t> 作为输入，而是接受连续序列作为输入，并预测输出序列。</a:t>
            </a:r>
          </a:p>
        </p:txBody>
      </p:sp>
      <p:pic>
        <p:nvPicPr>
          <p:cNvPr id="6" name="Picture 2">
            <a:extLst>
              <a:ext uri="{FF2B5EF4-FFF2-40B4-BE49-F238E27FC236}">
                <a16:creationId xmlns:a16="http://schemas.microsoft.com/office/drawing/2014/main" id="{08A38AAF-724A-57EE-2514-C2E9268BC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38" y="2966860"/>
            <a:ext cx="10645200" cy="3333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81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7F289C-1B5E-98BD-7989-9458F064846D}"/>
              </a:ext>
            </a:extLst>
          </p:cNvPr>
          <p:cNvSpPr>
            <a:spLocks noGrp="1"/>
          </p:cNvSpPr>
          <p:nvPr>
            <p:ph type="title"/>
          </p:nvPr>
        </p:nvSpPr>
        <p:spPr/>
        <p:txBody>
          <a:bodyPr/>
          <a:lstStyle/>
          <a:p>
            <a:r>
              <a:rPr lang="en" altLang="zh-CN" dirty="0"/>
              <a:t>State Space Model</a:t>
            </a:r>
            <a:r>
              <a:rPr lang="zh-CN" altLang="en-US" dirty="0"/>
              <a:t> 状态空间模型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DE3A7D65-7C99-8239-4376-C3C2FAF404B9}"/>
                  </a:ext>
                </a:extLst>
              </p:cNvPr>
              <p:cNvSpPr>
                <a:spLocks noGrp="1"/>
              </p:cNvSpPr>
              <p:nvPr>
                <p:ph sz="half" idx="1"/>
              </p:nvPr>
            </p:nvSpPr>
            <p:spPr/>
            <p:txBody>
              <a:bodyPr/>
              <a:lstStyle/>
              <a:p>
                <a:pPr algn="l"/>
                <a:r>
                  <a:rPr lang="en-US" altLang="zh-CN" dirty="0"/>
                  <a:t>SSM</a:t>
                </a:r>
                <a:r>
                  <a:rPr lang="zh-CN" altLang="en-US" dirty="0"/>
                  <a:t> 假设在动态系统（如 </a:t>
                </a:r>
                <a:r>
                  <a:rPr lang="en-US" altLang="zh-CN" dirty="0"/>
                  <a:t>3</a:t>
                </a:r>
                <a:r>
                  <a:rPr lang="en" altLang="zh-CN" dirty="0"/>
                  <a:t>D </a:t>
                </a:r>
                <a:r>
                  <a:rPr lang="zh-CN" altLang="en-US" dirty="0"/>
                  <a:t>空间中移动的物体），可以通过两个方程从时间 </a:t>
                </a:r>
                <a14:m>
                  <m:oMath xmlns:m="http://schemas.openxmlformats.org/officeDocument/2006/math">
                    <m:r>
                      <a:rPr lang="en" altLang="zh-CN" i="1" dirty="0" smtClean="0">
                        <a:latin typeface="Cambria Math" panose="02040503050406030204" pitchFamily="18" charset="0"/>
                      </a:rPr>
                      <m:t>𝑡</m:t>
                    </m:r>
                  </m:oMath>
                </a14:m>
                <a:r>
                  <a:rPr lang="en" altLang="zh-CN" dirty="0"/>
                  <a:t> </a:t>
                </a:r>
                <a:r>
                  <a:rPr lang="zh-CN" altLang="en-US" dirty="0"/>
                  <a:t>状态进行预测</a:t>
                </a:r>
                <a:endParaRPr lang="en-US" altLang="zh-CN" dirty="0"/>
              </a:p>
              <a:p>
                <a:pPr marL="0" indent="0" algn="l">
                  <a:buNone/>
                </a:pPr>
                <a:endParaRPr lang="en-US" altLang="zh-CN" dirty="0"/>
              </a:p>
              <a:p>
                <a:pPr algn="l"/>
                <a:r>
                  <a:rPr lang="zh-CN" altLang="en-US" dirty="0"/>
                  <a:t>状态方程：</a:t>
                </a:r>
                <a:endParaRPr lang="en-US" altLang="zh-CN" dirty="0"/>
              </a:p>
              <a:p>
                <a:pPr marL="0" indent="0" algn="l">
                  <a:buNone/>
                </a:pPr>
                <a:endParaRPr lang="en-US" altLang="zh-CN" dirty="0"/>
              </a:p>
              <a:p>
                <a:pPr algn="l"/>
                <a:r>
                  <a:rPr lang="zh-CN" altLang="en-US" dirty="0"/>
                  <a:t>输出方程：</a:t>
                </a:r>
                <a:endParaRPr lang="en-US" altLang="zh-CN" dirty="0"/>
              </a:p>
            </p:txBody>
          </p:sp>
        </mc:Choice>
        <mc:Fallback>
          <p:sp>
            <p:nvSpPr>
              <p:cNvPr id="5" name="内容占位符 4">
                <a:extLst>
                  <a:ext uri="{FF2B5EF4-FFF2-40B4-BE49-F238E27FC236}">
                    <a16:creationId xmlns:a16="http://schemas.microsoft.com/office/drawing/2014/main" id="{DE3A7D65-7C99-8239-4376-C3C2FAF404B9}"/>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12465949-341E-53AB-0ACE-FB3A7F78C964}"/>
                  </a:ext>
                </a:extLst>
              </p:cNvPr>
              <p:cNvSpPr txBox="1"/>
              <p:nvPr/>
            </p:nvSpPr>
            <p:spPr>
              <a:xfrm>
                <a:off x="4057260" y="2576731"/>
                <a:ext cx="355392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h</m:t>
                          </m:r>
                        </m:e>
                        <m:sup>
                          <m:r>
                            <a:rPr kumimoji="1" lang="en-US" altLang="zh-CN" sz="2800" b="0" i="1" smtClean="0">
                              <a:latin typeface="Cambria Math" panose="02040503050406030204" pitchFamily="18" charset="0"/>
                            </a:rPr>
                            <m:t>′</m:t>
                          </m:r>
                        </m:sup>
                      </m:sSup>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𝑨</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𝑩</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6" name="文本框 5">
                <a:extLst>
                  <a:ext uri="{FF2B5EF4-FFF2-40B4-BE49-F238E27FC236}">
                    <a16:creationId xmlns:a16="http://schemas.microsoft.com/office/drawing/2014/main" id="{12465949-341E-53AB-0ACE-FB3A7F78C964}"/>
                  </a:ext>
                </a:extLst>
              </p:cNvPr>
              <p:cNvSpPr txBox="1">
                <a:spLocks noRot="1" noChangeAspect="1" noMove="1" noResize="1" noEditPoints="1" noAdjustHandles="1" noChangeArrowheads="1" noChangeShapeType="1" noTextEdit="1"/>
              </p:cNvSpPr>
              <p:nvPr/>
            </p:nvSpPr>
            <p:spPr>
              <a:xfrm>
                <a:off x="4057260" y="2576731"/>
                <a:ext cx="3553922" cy="430887"/>
              </a:xfrm>
              <a:prstGeom prst="rect">
                <a:avLst/>
              </a:prstGeom>
              <a:blipFill>
                <a:blip r:embed="rId3"/>
                <a:stretch>
                  <a:fillRect l="-1779" r="-2847" b="-382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B208DF3-E4FE-DD40-2474-A12C34271009}"/>
                  </a:ext>
                </a:extLst>
              </p:cNvPr>
              <p:cNvSpPr txBox="1"/>
              <p:nvPr/>
            </p:nvSpPr>
            <p:spPr>
              <a:xfrm>
                <a:off x="4057260" y="3652341"/>
                <a:ext cx="342523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𝑦</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𝑪</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𝑫</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7" name="文本框 6">
                <a:extLst>
                  <a:ext uri="{FF2B5EF4-FFF2-40B4-BE49-F238E27FC236}">
                    <a16:creationId xmlns:a16="http://schemas.microsoft.com/office/drawing/2014/main" id="{3B208DF3-E4FE-DD40-2474-A12C34271009}"/>
                  </a:ext>
                </a:extLst>
              </p:cNvPr>
              <p:cNvSpPr txBox="1">
                <a:spLocks noRot="1" noChangeAspect="1" noMove="1" noResize="1" noEditPoints="1" noAdjustHandles="1" noChangeArrowheads="1" noChangeShapeType="1" noTextEdit="1"/>
              </p:cNvSpPr>
              <p:nvPr/>
            </p:nvSpPr>
            <p:spPr>
              <a:xfrm>
                <a:off x="4057260" y="3652341"/>
                <a:ext cx="3425233" cy="430887"/>
              </a:xfrm>
              <a:prstGeom prst="rect">
                <a:avLst/>
              </a:prstGeom>
              <a:blipFill>
                <a:blip r:embed="rId4"/>
                <a:stretch>
                  <a:fillRect l="-2222" r="-3704" b="-3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434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82A162-B394-50EC-C865-444054604D6D}"/>
              </a:ext>
            </a:extLst>
          </p:cNvPr>
          <p:cNvSpPr>
            <a:spLocks noGrp="1"/>
          </p:cNvSpPr>
          <p:nvPr>
            <p:ph type="title"/>
          </p:nvPr>
        </p:nvSpPr>
        <p:spPr/>
        <p:txBody>
          <a:bodyPr/>
          <a:lstStyle/>
          <a:p>
            <a:r>
              <a:rPr lang="en" altLang="zh-CN" dirty="0"/>
              <a:t>State Space Model</a:t>
            </a:r>
            <a:r>
              <a:rPr lang="zh-CN" altLang="en-US" dirty="0"/>
              <a:t> 状态空间模型</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0A90513A-0518-ABFF-F30E-B61CD2EC85BB}"/>
                  </a:ext>
                </a:extLst>
              </p:cNvPr>
              <p:cNvSpPr>
                <a:spLocks noGrp="1"/>
              </p:cNvSpPr>
              <p:nvPr>
                <p:ph sz="half" idx="1"/>
              </p:nvPr>
            </p:nvSpPr>
            <p:spPr/>
            <p:txBody>
              <a:bodyPr/>
              <a:lstStyle/>
              <a:p>
                <a:r>
                  <a:rPr lang="en-US" altLang="zh-CN" dirty="0"/>
                  <a:t>SSM</a:t>
                </a:r>
                <a:r>
                  <a:rPr lang="zh-CN" altLang="en-US" dirty="0"/>
                  <a:t> 目标是找到状态表示 </a:t>
                </a:r>
                <a14:m>
                  <m:oMath xmlns:m="http://schemas.openxmlformats.org/officeDocument/2006/math">
                    <m:r>
                      <a:rPr lang="en" altLang="zh-CN" i="1" dirty="0" smtClean="0">
                        <a:latin typeface="Cambria Math" panose="02040503050406030204" pitchFamily="18" charset="0"/>
                      </a:rPr>
                      <m:t>h</m:t>
                    </m:r>
                    <m:r>
                      <a:rPr lang="en" altLang="zh-CN" i="1" dirty="0" smtClean="0">
                        <a:latin typeface="Cambria Math" panose="02040503050406030204" pitchFamily="18" charset="0"/>
                      </a:rPr>
                      <m:t>(</m:t>
                    </m:r>
                    <m:r>
                      <a:rPr lang="en" altLang="zh-CN" i="1" dirty="0" smtClean="0">
                        <a:latin typeface="Cambria Math" panose="02040503050406030204" pitchFamily="18" charset="0"/>
                      </a:rPr>
                      <m:t>𝑡</m:t>
                    </m:r>
                    <m:r>
                      <a:rPr lang="en" altLang="zh-CN" i="1" dirty="0" smtClean="0">
                        <a:latin typeface="Cambria Math" panose="02040503050406030204" pitchFamily="18" charset="0"/>
                      </a:rPr>
                      <m:t>)</m:t>
                    </m:r>
                  </m:oMath>
                </a14:m>
                <a:r>
                  <a:rPr lang="zh-CN" altLang="en" dirty="0"/>
                  <a:t>，</a:t>
                </a:r>
                <a:r>
                  <a:rPr lang="zh-CN" altLang="en-US" dirty="0"/>
                  <a:t>以便可以从一个输入序列 </a:t>
                </a:r>
                <a14:m>
                  <m:oMath xmlns:m="http://schemas.openxmlformats.org/officeDocument/2006/math">
                    <m:r>
                      <a:rPr lang="en" altLang="zh-CN" dirty="0">
                        <a:latin typeface="Cambria Math" panose="02040503050406030204" pitchFamily="18" charset="0"/>
                      </a:rPr>
                      <m:t>𝑥</m:t>
                    </m:r>
                    <m:r>
                      <a:rPr lang="en" altLang="zh-CN" dirty="0">
                        <a:latin typeface="Cambria Math" panose="02040503050406030204" pitchFamily="18" charset="0"/>
                      </a:rPr>
                      <m:t>(</m:t>
                    </m:r>
                    <m:r>
                      <a:rPr lang="en" altLang="zh-CN" dirty="0">
                        <a:latin typeface="Cambria Math" panose="02040503050406030204" pitchFamily="18" charset="0"/>
                      </a:rPr>
                      <m:t>𝑡</m:t>
                    </m:r>
                    <m:r>
                      <a:rPr lang="en" altLang="zh-CN" dirty="0">
                        <a:latin typeface="Cambria Math" panose="02040503050406030204" pitchFamily="18" charset="0"/>
                      </a:rPr>
                      <m:t>)</m:t>
                    </m:r>
                  </m:oMath>
                </a14:m>
                <a:r>
                  <a:rPr lang="en" altLang="zh-CN" dirty="0"/>
                  <a:t> </a:t>
                </a:r>
                <a:r>
                  <a:rPr lang="zh-CN" altLang="en-US" dirty="0"/>
                  <a:t> 转到输出序列 </a:t>
                </a:r>
                <a14:m>
                  <m:oMath xmlns:m="http://schemas.openxmlformats.org/officeDocument/2006/math">
                    <m:r>
                      <a:rPr lang="en" altLang="zh-CN" dirty="0">
                        <a:latin typeface="Cambria Math" panose="02040503050406030204" pitchFamily="18" charset="0"/>
                      </a:rPr>
                      <m:t>𝑦</m:t>
                    </m:r>
                    <m:r>
                      <a:rPr lang="en" altLang="zh-CN" dirty="0">
                        <a:latin typeface="Cambria Math" panose="02040503050406030204" pitchFamily="18" charset="0"/>
                      </a:rPr>
                      <m:t>(</m:t>
                    </m:r>
                    <m:r>
                      <a:rPr lang="en" altLang="zh-CN" dirty="0">
                        <a:latin typeface="Cambria Math" panose="02040503050406030204" pitchFamily="18" charset="0"/>
                      </a:rPr>
                      <m:t>𝑡</m:t>
                    </m:r>
                    <m:r>
                      <a:rPr lang="en" altLang="zh-CN" dirty="0">
                        <a:latin typeface="Cambria Math" panose="02040503050406030204" pitchFamily="18" charset="0"/>
                      </a:rPr>
                      <m:t>)</m:t>
                    </m:r>
                  </m:oMath>
                </a14:m>
                <a:r>
                  <a:rPr lang="en" altLang="zh-CN" dirty="0"/>
                  <a:t> </a:t>
                </a:r>
                <a:r>
                  <a:rPr lang="zh-CN" altLang="en-US" dirty="0"/>
                  <a:t>。</a:t>
                </a:r>
              </a:p>
            </p:txBody>
          </p:sp>
        </mc:Choice>
        <mc:Fallback>
          <p:sp>
            <p:nvSpPr>
              <p:cNvPr id="5" name="内容占位符 4">
                <a:extLst>
                  <a:ext uri="{FF2B5EF4-FFF2-40B4-BE49-F238E27FC236}">
                    <a16:creationId xmlns:a16="http://schemas.microsoft.com/office/drawing/2014/main" id="{0A90513A-0518-ABFF-F30E-B61CD2EC85BB}"/>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19458" name="Picture 2">
            <a:extLst>
              <a:ext uri="{FF2B5EF4-FFF2-40B4-BE49-F238E27FC236}">
                <a16:creationId xmlns:a16="http://schemas.microsoft.com/office/drawing/2014/main" id="{97254D82-0FE7-A7A8-7223-76BF9201D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781" y="2845753"/>
            <a:ext cx="10645200" cy="3304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42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3800" dirty="0">
                <a:latin typeface="Futura Medium" panose="020B0602020204020303" pitchFamily="34" charset="-79"/>
                <a:cs typeface="Futura Medium" panose="020B0602020204020303" pitchFamily="34" charset="-79"/>
              </a:rPr>
              <a:t>SSM</a:t>
            </a:r>
            <a:r>
              <a:rPr lang="zh-CN" altLang="en-US" sz="13800" dirty="0">
                <a:latin typeface="Futura Medium" panose="020B0602020204020303" pitchFamily="34" charset="-79"/>
                <a:cs typeface="Futura Medium" panose="020B0602020204020303" pitchFamily="34" charset="-79"/>
              </a:rPr>
              <a:t> 计算</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3355661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sym typeface="Huawei Sans" panose="020C0503030203020204" pitchFamily="34" charset="0"/>
              </a:rPr>
              <a:t>本节内容</a:t>
            </a:r>
            <a:endParaRPr lang="zh-CN" altLang="en-US" dirty="0"/>
          </a:p>
        </p:txBody>
      </p:sp>
      <p:sp>
        <p:nvSpPr>
          <p:cNvPr id="4" name="内容占位符 3">
            <a:extLst>
              <a:ext uri="{FF2B5EF4-FFF2-40B4-BE49-F238E27FC236}">
                <a16:creationId xmlns:a16="http://schemas.microsoft.com/office/drawing/2014/main" id="{18393B2C-B405-D05E-BACE-2FEBA54F1D27}"/>
              </a:ext>
            </a:extLst>
          </p:cNvPr>
          <p:cNvSpPr>
            <a:spLocks noGrp="1"/>
          </p:cNvSpPr>
          <p:nvPr>
            <p:ph sz="half" idx="1"/>
          </p:nvPr>
        </p:nvSpPr>
        <p:spPr/>
        <p:txBody>
          <a:bodyPr anchor="ctr"/>
          <a:lstStyle/>
          <a:p>
            <a:pPr>
              <a:lnSpc>
                <a:spcPct val="200000"/>
              </a:lnSpc>
            </a:pPr>
            <a:r>
              <a:rPr lang="en-US" altLang="zh-CN" sz="2800" dirty="0"/>
              <a:t>Transformer</a:t>
            </a:r>
            <a:r>
              <a:rPr lang="zh-CN" altLang="en-US" sz="2800" dirty="0"/>
              <a:t> 的问题：</a:t>
            </a:r>
            <a:r>
              <a:rPr lang="en-US" altLang="zh-CN" sz="2800" dirty="0"/>
              <a:t>Problem</a:t>
            </a:r>
            <a:r>
              <a:rPr lang="zh-CN" altLang="en-US" sz="2800" dirty="0"/>
              <a:t> </a:t>
            </a:r>
            <a:r>
              <a:rPr lang="en-US" altLang="zh-CN" sz="2800" dirty="0"/>
              <a:t>of</a:t>
            </a:r>
            <a:r>
              <a:rPr lang="zh-CN" altLang="en-US" sz="2800" dirty="0"/>
              <a:t> </a:t>
            </a:r>
            <a:r>
              <a:rPr lang="en-US" altLang="zh-CN" sz="2800" dirty="0"/>
              <a:t>Transformers</a:t>
            </a:r>
          </a:p>
          <a:p>
            <a:pPr>
              <a:lnSpc>
                <a:spcPct val="200000"/>
              </a:lnSpc>
            </a:pPr>
            <a:r>
              <a:rPr lang="en-US" altLang="zh-CN" sz="2800" dirty="0"/>
              <a:t>RNNs</a:t>
            </a:r>
            <a:r>
              <a:rPr lang="zh-CN" altLang="en-US" sz="2800" dirty="0"/>
              <a:t> 的问题：</a:t>
            </a:r>
            <a:r>
              <a:rPr lang="en-US" altLang="zh-CN" sz="2800" dirty="0"/>
              <a:t>Problem</a:t>
            </a:r>
            <a:r>
              <a:rPr lang="zh-CN" altLang="en-US" sz="2800" dirty="0"/>
              <a:t> </a:t>
            </a:r>
            <a:r>
              <a:rPr lang="en-US" altLang="zh-CN" sz="2800" dirty="0"/>
              <a:t>of</a:t>
            </a:r>
            <a:r>
              <a:rPr lang="zh-CN" altLang="en-US" sz="2800" dirty="0"/>
              <a:t> </a:t>
            </a:r>
            <a:r>
              <a:rPr lang="en-US" altLang="zh-CN" sz="2800" dirty="0"/>
              <a:t>RNNs</a:t>
            </a:r>
          </a:p>
          <a:p>
            <a:pPr>
              <a:lnSpc>
                <a:spcPct val="200000"/>
              </a:lnSpc>
            </a:pPr>
            <a:r>
              <a:rPr lang="en-US" altLang="zh-CN" sz="2800" dirty="0"/>
              <a:t> SSM</a:t>
            </a:r>
            <a:r>
              <a:rPr lang="zh-CN" altLang="en-US" sz="2800" dirty="0"/>
              <a:t> 基本</a:t>
            </a:r>
            <a:r>
              <a:rPr lang="zh-CN" altLang="en-US" sz="2800"/>
              <a:t>原理：</a:t>
            </a:r>
            <a:r>
              <a:rPr lang="en" altLang="zh-CN" sz="2800"/>
              <a:t>State </a:t>
            </a:r>
            <a:r>
              <a:rPr lang="en" altLang="zh-CN" sz="2800" dirty="0"/>
              <a:t>Space Model</a:t>
            </a:r>
            <a:endParaRPr lang="en-US" altLang="zh-CN" sz="2800" dirty="0"/>
          </a:p>
          <a:p>
            <a:pPr>
              <a:lnSpc>
                <a:spcPct val="200000"/>
              </a:lnSpc>
            </a:pPr>
            <a:r>
              <a:rPr lang="en-US" altLang="zh-CN" sz="2800" dirty="0"/>
              <a:t> SSM</a:t>
            </a:r>
            <a:r>
              <a:rPr lang="zh-CN" altLang="en-US" sz="2800" dirty="0"/>
              <a:t> 计算方程：</a:t>
            </a:r>
            <a:r>
              <a:rPr lang="en" altLang="zh-CN" sz="2800" dirty="0"/>
              <a:t>State Space Equation</a:t>
            </a:r>
            <a:endParaRPr lang="zh-CN" altLang="en-US" sz="2800" dirty="0"/>
          </a:p>
        </p:txBody>
      </p:sp>
    </p:spTree>
    <p:extLst>
      <p:ext uri="{BB962C8B-B14F-4D97-AF65-F5344CB8AC3E}">
        <p14:creationId xmlns:p14="http://schemas.microsoft.com/office/powerpoint/2010/main" val="260968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27DCDDA-F917-B2ED-6663-91B52770F311}"/>
              </a:ext>
            </a:extLst>
          </p:cNvPr>
          <p:cNvSpPr>
            <a:spLocks noGrp="1"/>
          </p:cNvSpPr>
          <p:nvPr>
            <p:ph type="title"/>
          </p:nvPr>
        </p:nvSpPr>
        <p:spPr/>
        <p:txBody>
          <a:bodyPr/>
          <a:lstStyle/>
          <a:p>
            <a:r>
              <a:rPr lang="zh-CN" altLang="en-US" dirty="0"/>
              <a:t>状态方程</a:t>
            </a:r>
            <a:r>
              <a:rPr lang="en" altLang="zh-CN" dirty="0"/>
              <a:t> state equation</a:t>
            </a:r>
            <a:endParaRPr lang="zh-CN" alt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836540AE-09E9-AB81-B031-DE739FBE8BF1}"/>
                  </a:ext>
                </a:extLst>
              </p:cNvPr>
              <p:cNvSpPr>
                <a:spLocks noGrp="1"/>
              </p:cNvSpPr>
              <p:nvPr>
                <p:ph sz="half" idx="1"/>
              </p:nvPr>
            </p:nvSpPr>
            <p:spPr/>
            <p:txBody>
              <a:bodyPr/>
              <a:lstStyle/>
              <a:p>
                <a:r>
                  <a:rPr lang="zh-CN" altLang="en-US" dirty="0"/>
                  <a:t>状态方程描述了状态如何变化（通过矩阵 </a:t>
                </a:r>
                <a:r>
                  <a:rPr lang="en" altLang="zh-CN" dirty="0"/>
                  <a:t>A</a:t>
                </a:r>
                <a:r>
                  <a:rPr lang="zh-CN" altLang="en" dirty="0"/>
                  <a:t>），</a:t>
                </a:r>
                <a:r>
                  <a:rPr lang="zh-CN" altLang="en-US" dirty="0"/>
                  <a:t>以及输入如何影响状态（通过矩阵 </a:t>
                </a:r>
                <a:r>
                  <a:rPr lang="en" altLang="zh-CN" dirty="0"/>
                  <a:t>B</a:t>
                </a:r>
                <a:r>
                  <a:rPr lang="zh-CN" altLang="en" dirty="0"/>
                  <a:t>）。</a:t>
                </a:r>
                <a:endParaRPr lang="en-US" altLang="zh-CN" dirty="0"/>
              </a:p>
              <a:p>
                <a:endParaRPr lang="en-US" altLang="zh-CN" dirty="0"/>
              </a:p>
              <a:p>
                <a:r>
                  <a:rPr lang="zh-CN" altLang="en" b="0" i="0" dirty="0">
                    <a:solidFill>
                      <a:srgbClr val="363737"/>
                    </a:solidFill>
                    <a:effectLst/>
                    <a:latin typeface="Spectral"/>
                  </a:rPr>
                  <a:t>其中</a:t>
                </a:r>
                <a:r>
                  <a:rPr lang="zh-CN" altLang="en-US" b="0" i="0" dirty="0">
                    <a:solidFill>
                      <a:srgbClr val="363737"/>
                    </a:solidFill>
                    <a:effectLst/>
                    <a:latin typeface="Spectral"/>
                  </a:rPr>
                  <a:t>，</a:t>
                </a:r>
                <a14:m>
                  <m:oMath xmlns:m="http://schemas.openxmlformats.org/officeDocument/2006/math">
                    <m:r>
                      <a:rPr lang="en" altLang="zh-CN" b="0" i="1" dirty="0" smtClean="0">
                        <a:solidFill>
                          <a:srgbClr val="363737"/>
                        </a:solidFill>
                        <a:effectLst/>
                        <a:latin typeface="Cambria Math" panose="02040503050406030204" pitchFamily="18" charset="0"/>
                      </a:rPr>
                      <m:t>h</m:t>
                    </m:r>
                    <m:r>
                      <a:rPr lang="en" altLang="zh-CN" b="0" i="1" dirty="0" smtClean="0">
                        <a:solidFill>
                          <a:srgbClr val="363737"/>
                        </a:solidFill>
                        <a:effectLst/>
                        <a:latin typeface="Cambria Math" panose="02040503050406030204" pitchFamily="18" charset="0"/>
                      </a:rPr>
                      <m:t>(</m:t>
                    </m:r>
                    <m:r>
                      <a:rPr lang="en" altLang="zh-CN" b="0" i="1" dirty="0" smtClean="0">
                        <a:solidFill>
                          <a:srgbClr val="363737"/>
                        </a:solidFill>
                        <a:effectLst/>
                        <a:latin typeface="Cambria Math" panose="02040503050406030204" pitchFamily="18" charset="0"/>
                      </a:rPr>
                      <m:t>𝑡</m:t>
                    </m:r>
                    <m:r>
                      <a:rPr lang="en" altLang="zh-CN" b="0" i="1" dirty="0" smtClean="0">
                        <a:solidFill>
                          <a:srgbClr val="363737"/>
                        </a:solidFill>
                        <a:effectLst/>
                        <a:latin typeface="Cambria Math" panose="02040503050406030204" pitchFamily="18" charset="0"/>
                      </a:rPr>
                      <m:t>)</m:t>
                    </m:r>
                  </m:oMath>
                </a14:m>
                <a:r>
                  <a:rPr lang="zh-CN" altLang="en-US" b="0" i="0" dirty="0">
                    <a:solidFill>
                      <a:srgbClr val="363737"/>
                    </a:solidFill>
                    <a:effectLst/>
                    <a:latin typeface="Spectral"/>
                  </a:rPr>
                  <a:t> 为任何给定时间 </a:t>
                </a:r>
                <a14:m>
                  <m:oMath xmlns:m="http://schemas.openxmlformats.org/officeDocument/2006/math">
                    <m:r>
                      <a:rPr lang="en" altLang="zh-CN" b="0" i="1" dirty="0" smtClean="0">
                        <a:solidFill>
                          <a:srgbClr val="363737"/>
                        </a:solidFill>
                        <a:effectLst/>
                        <a:latin typeface="Cambria Math" panose="02040503050406030204" pitchFamily="18" charset="0"/>
                      </a:rPr>
                      <m:t>𝑡</m:t>
                    </m:r>
                  </m:oMath>
                </a14:m>
                <a:r>
                  <a:rPr lang="en" altLang="zh-CN" b="0" i="0" dirty="0">
                    <a:solidFill>
                      <a:srgbClr val="363737"/>
                    </a:solidFill>
                    <a:effectLst/>
                    <a:latin typeface="Spectral"/>
                  </a:rPr>
                  <a:t> </a:t>
                </a:r>
                <a:r>
                  <a:rPr lang="zh-CN" altLang="en-US" b="0" i="0" dirty="0">
                    <a:solidFill>
                      <a:srgbClr val="363737"/>
                    </a:solidFill>
                    <a:effectLst/>
                    <a:latin typeface="Spectral"/>
                  </a:rPr>
                  <a:t>潜在状态表示， </a:t>
                </a:r>
                <a14:m>
                  <m:oMath xmlns:m="http://schemas.openxmlformats.org/officeDocument/2006/math">
                    <m:r>
                      <a:rPr lang="en" altLang="zh-CN" b="0" i="1" dirty="0" smtClean="0">
                        <a:solidFill>
                          <a:srgbClr val="363737"/>
                        </a:solidFill>
                        <a:effectLst/>
                        <a:latin typeface="Cambria Math" panose="02040503050406030204" pitchFamily="18" charset="0"/>
                      </a:rPr>
                      <m:t>𝑥</m:t>
                    </m:r>
                    <m:r>
                      <a:rPr lang="en" altLang="zh-CN" b="0" i="1" dirty="0" smtClean="0">
                        <a:solidFill>
                          <a:srgbClr val="363737"/>
                        </a:solidFill>
                        <a:effectLst/>
                        <a:latin typeface="Cambria Math" panose="02040503050406030204" pitchFamily="18" charset="0"/>
                      </a:rPr>
                      <m:t>(</m:t>
                    </m:r>
                    <m:r>
                      <a:rPr lang="en" altLang="zh-CN" b="0" i="1" dirty="0" smtClean="0">
                        <a:solidFill>
                          <a:srgbClr val="363737"/>
                        </a:solidFill>
                        <a:effectLst/>
                        <a:latin typeface="Cambria Math" panose="02040503050406030204" pitchFamily="18" charset="0"/>
                      </a:rPr>
                      <m:t>𝑡</m:t>
                    </m:r>
                    <m:r>
                      <a:rPr lang="en" altLang="zh-CN" b="0" i="1" dirty="0" smtClean="0">
                        <a:solidFill>
                          <a:srgbClr val="363737"/>
                        </a:solidFill>
                        <a:effectLst/>
                        <a:latin typeface="Cambria Math" panose="02040503050406030204" pitchFamily="18" charset="0"/>
                      </a:rPr>
                      <m:t>)</m:t>
                    </m:r>
                  </m:oMath>
                </a14:m>
                <a:r>
                  <a:rPr lang="zh-CN" altLang="en-US" b="0" i="0" dirty="0">
                    <a:solidFill>
                      <a:srgbClr val="363737"/>
                    </a:solidFill>
                    <a:effectLst/>
                    <a:latin typeface="Spectral"/>
                  </a:rPr>
                  <a:t> 为影响状态的输入。</a:t>
                </a:r>
                <a:endParaRPr lang="zh-CN" altLang="en-US" dirty="0"/>
              </a:p>
            </p:txBody>
          </p:sp>
        </mc:Choice>
        <mc:Fallback>
          <p:sp>
            <p:nvSpPr>
              <p:cNvPr id="4" name="内容占位符 3">
                <a:extLst>
                  <a:ext uri="{FF2B5EF4-FFF2-40B4-BE49-F238E27FC236}">
                    <a16:creationId xmlns:a16="http://schemas.microsoft.com/office/drawing/2014/main" id="{836540AE-09E9-AB81-B031-DE739FBE8BF1}"/>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1F4A6CA2-3D63-C241-08AA-FF9758D4FEBB}"/>
                  </a:ext>
                </a:extLst>
              </p:cNvPr>
              <p:cNvSpPr txBox="1"/>
              <p:nvPr/>
            </p:nvSpPr>
            <p:spPr>
              <a:xfrm>
                <a:off x="3782940" y="1986826"/>
                <a:ext cx="355392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h</m:t>
                          </m:r>
                        </m:e>
                        <m:sup>
                          <m:r>
                            <a:rPr kumimoji="1" lang="en-US" altLang="zh-CN" sz="2800" b="0" i="1" smtClean="0">
                              <a:latin typeface="Cambria Math" panose="02040503050406030204" pitchFamily="18" charset="0"/>
                            </a:rPr>
                            <m:t>′</m:t>
                          </m:r>
                        </m:sup>
                      </m:sSup>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𝑨</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𝑩</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5" name="文本框 4">
                <a:extLst>
                  <a:ext uri="{FF2B5EF4-FFF2-40B4-BE49-F238E27FC236}">
                    <a16:creationId xmlns:a16="http://schemas.microsoft.com/office/drawing/2014/main" id="{1F4A6CA2-3D63-C241-08AA-FF9758D4FEBB}"/>
                  </a:ext>
                </a:extLst>
              </p:cNvPr>
              <p:cNvSpPr txBox="1">
                <a:spLocks noRot="1" noChangeAspect="1" noMove="1" noResize="1" noEditPoints="1" noAdjustHandles="1" noChangeArrowheads="1" noChangeShapeType="1" noTextEdit="1"/>
              </p:cNvSpPr>
              <p:nvPr/>
            </p:nvSpPr>
            <p:spPr>
              <a:xfrm>
                <a:off x="3782940" y="1986826"/>
                <a:ext cx="3553922" cy="430887"/>
              </a:xfrm>
              <a:prstGeom prst="rect">
                <a:avLst/>
              </a:prstGeom>
              <a:blipFill>
                <a:blip r:embed="rId3"/>
                <a:stretch>
                  <a:fillRect l="-2143" r="-2857" b="-34286"/>
                </a:stretch>
              </a:blipFill>
            </p:spPr>
            <p:txBody>
              <a:bodyPr/>
              <a:lstStyle/>
              <a:p>
                <a:r>
                  <a:rPr lang="zh-CN" altLang="en-US">
                    <a:noFill/>
                  </a:rPr>
                  <a:t> </a:t>
                </a:r>
              </a:p>
            </p:txBody>
          </p:sp>
        </mc:Fallback>
      </mc:AlternateContent>
      <p:pic>
        <p:nvPicPr>
          <p:cNvPr id="20482" name="Picture 2">
            <a:extLst>
              <a:ext uri="{FF2B5EF4-FFF2-40B4-BE49-F238E27FC236}">
                <a16:creationId xmlns:a16="http://schemas.microsoft.com/office/drawing/2014/main" id="{8F057F23-B5E9-81A9-0121-049971973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789" y="3044368"/>
            <a:ext cx="9554400" cy="332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78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27DCDDA-F917-B2ED-6663-91B52770F311}"/>
              </a:ext>
            </a:extLst>
          </p:cNvPr>
          <p:cNvSpPr>
            <a:spLocks noGrp="1"/>
          </p:cNvSpPr>
          <p:nvPr>
            <p:ph type="title"/>
          </p:nvPr>
        </p:nvSpPr>
        <p:spPr/>
        <p:txBody>
          <a:bodyPr/>
          <a:lstStyle/>
          <a:p>
            <a:r>
              <a:rPr lang="zh-CN" altLang="en-US" dirty="0"/>
              <a:t>输出方程 </a:t>
            </a:r>
            <a:r>
              <a:rPr lang="en" altLang="zh-CN" dirty="0"/>
              <a:t>output equation</a:t>
            </a:r>
            <a:endParaRPr lang="zh-CN" altLang="en-US"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836540AE-09E9-AB81-B031-DE739FBE8BF1}"/>
                  </a:ext>
                </a:extLst>
              </p:cNvPr>
              <p:cNvSpPr>
                <a:spLocks noGrp="1"/>
              </p:cNvSpPr>
              <p:nvPr>
                <p:ph sz="half" idx="1"/>
              </p:nvPr>
            </p:nvSpPr>
            <p:spPr/>
            <p:txBody>
              <a:bodyPr/>
              <a:lstStyle/>
              <a:p>
                <a:r>
                  <a:rPr lang="zh-CN" altLang="en-US" dirty="0"/>
                  <a:t>输出方程描述状态如何通过矩阵 </a:t>
                </a:r>
                <a14:m>
                  <m:oMath xmlns:m="http://schemas.openxmlformats.org/officeDocument/2006/math">
                    <m:r>
                      <a:rPr lang="en" altLang="zh-CN" b="1" i="1" dirty="0" smtClean="0">
                        <a:latin typeface="Cambria Math" panose="02040503050406030204" pitchFamily="18" charset="0"/>
                      </a:rPr>
                      <m:t>𝑪</m:t>
                    </m:r>
                  </m:oMath>
                </a14:m>
                <a:r>
                  <a:rPr lang="en" altLang="zh-CN" dirty="0"/>
                  <a:t> </a:t>
                </a:r>
                <a:r>
                  <a:rPr lang="zh-CN" altLang="en-US" dirty="0"/>
                  <a:t>转换为输出，以及输入如何通过矩阵 </a:t>
                </a:r>
                <a14:m>
                  <m:oMath xmlns:m="http://schemas.openxmlformats.org/officeDocument/2006/math">
                    <m:r>
                      <a:rPr lang="en" altLang="zh-CN" b="1" i="1" dirty="0" smtClean="0">
                        <a:latin typeface="Cambria Math" panose="02040503050406030204" pitchFamily="18" charset="0"/>
                      </a:rPr>
                      <m:t>𝑫</m:t>
                    </m:r>
                    <m:r>
                      <a:rPr lang="en" altLang="zh-CN" i="1" dirty="0" smtClean="0">
                        <a:latin typeface="Cambria Math" panose="02040503050406030204" pitchFamily="18" charset="0"/>
                      </a:rPr>
                      <m:t> </m:t>
                    </m:r>
                  </m:oMath>
                </a14:m>
                <a:r>
                  <a:rPr lang="zh-CN" altLang="en-US" dirty="0"/>
                  <a:t>影响输出。</a:t>
                </a:r>
              </a:p>
            </p:txBody>
          </p:sp>
        </mc:Choice>
        <mc:Fallback>
          <p:sp>
            <p:nvSpPr>
              <p:cNvPr id="4" name="内容占位符 3">
                <a:extLst>
                  <a:ext uri="{FF2B5EF4-FFF2-40B4-BE49-F238E27FC236}">
                    <a16:creationId xmlns:a16="http://schemas.microsoft.com/office/drawing/2014/main" id="{836540AE-09E9-AB81-B031-DE739FBE8BF1}"/>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21506" name="Picture 2">
            <a:extLst>
              <a:ext uri="{FF2B5EF4-FFF2-40B4-BE49-F238E27FC236}">
                <a16:creationId xmlns:a16="http://schemas.microsoft.com/office/drawing/2014/main" id="{648E02C5-1C3C-B7BD-9EFD-0EE563EEA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880" y="3044369"/>
            <a:ext cx="9554400" cy="3320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613FE22D-BAFB-B699-FF2E-50752E780243}"/>
                  </a:ext>
                </a:extLst>
              </p:cNvPr>
              <p:cNvSpPr txBox="1"/>
              <p:nvPr/>
            </p:nvSpPr>
            <p:spPr>
              <a:xfrm>
                <a:off x="3843900" y="2108021"/>
                <a:ext cx="342523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𝑦</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𝑪</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𝑫</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2" name="文本框 1">
                <a:extLst>
                  <a:ext uri="{FF2B5EF4-FFF2-40B4-BE49-F238E27FC236}">
                    <a16:creationId xmlns:a16="http://schemas.microsoft.com/office/drawing/2014/main" id="{613FE22D-BAFB-B699-FF2E-50752E780243}"/>
                  </a:ext>
                </a:extLst>
              </p:cNvPr>
              <p:cNvSpPr txBox="1">
                <a:spLocks noRot="1" noChangeAspect="1" noMove="1" noResize="1" noEditPoints="1" noAdjustHandles="1" noChangeArrowheads="1" noChangeShapeType="1" noTextEdit="1"/>
              </p:cNvSpPr>
              <p:nvPr/>
            </p:nvSpPr>
            <p:spPr>
              <a:xfrm>
                <a:off x="3843900" y="2108021"/>
                <a:ext cx="3425233" cy="430887"/>
              </a:xfrm>
              <a:prstGeom prst="rect">
                <a:avLst/>
              </a:prstGeom>
              <a:blipFill>
                <a:blip r:embed="rId4"/>
                <a:stretch>
                  <a:fillRect l="-1845" r="-3321" b="-38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929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C2CCB2-8BDE-4BED-4E85-A8036C28A951}"/>
              </a:ext>
            </a:extLst>
          </p:cNvPr>
          <p:cNvSpPr>
            <a:spLocks noGrp="1"/>
          </p:cNvSpPr>
          <p:nvPr>
            <p:ph type="title"/>
          </p:nvPr>
        </p:nvSpPr>
        <p:spPr/>
        <p:txBody>
          <a:bodyPr/>
          <a:lstStyle/>
          <a:p>
            <a:r>
              <a:rPr lang="zh-CN" altLang="en-US" dirty="0"/>
              <a:t>可视化方程</a:t>
            </a:r>
          </a:p>
        </p:txBody>
      </p:sp>
      <p:sp>
        <p:nvSpPr>
          <p:cNvPr id="5" name="内容占位符 4">
            <a:extLst>
              <a:ext uri="{FF2B5EF4-FFF2-40B4-BE49-F238E27FC236}">
                <a16:creationId xmlns:a16="http://schemas.microsoft.com/office/drawing/2014/main" id="{90F1228A-62E7-800B-8C20-583BF9F34808}"/>
              </a:ext>
            </a:extLst>
          </p:cNvPr>
          <p:cNvSpPr>
            <a:spLocks noGrp="1"/>
          </p:cNvSpPr>
          <p:nvPr>
            <p:ph sz="half" idx="1"/>
          </p:nvPr>
        </p:nvSpPr>
        <p:spPr/>
        <p:txBody>
          <a:bodyPr/>
          <a:lstStyle/>
          <a:p>
            <a:r>
              <a:rPr lang="zh-CN" altLang="en-US" dirty="0"/>
              <a:t>状态方程</a:t>
            </a:r>
            <a:r>
              <a:rPr lang="en" altLang="zh-CN" dirty="0"/>
              <a:t> state equation</a:t>
            </a:r>
            <a:r>
              <a:rPr lang="zh-CN" altLang="en-US" dirty="0"/>
              <a:t> </a:t>
            </a:r>
            <a:r>
              <a:rPr lang="en-US" altLang="zh-CN" dirty="0"/>
              <a:t>+</a:t>
            </a:r>
            <a:r>
              <a:rPr lang="zh-CN" altLang="en-US" dirty="0"/>
              <a:t> 输出方程 </a:t>
            </a:r>
            <a:r>
              <a:rPr lang="en" altLang="zh-CN" dirty="0"/>
              <a:t>output equation</a:t>
            </a:r>
            <a:r>
              <a:rPr lang="zh-CN" altLang="en-US" dirty="0"/>
              <a:t> </a:t>
            </a:r>
          </a:p>
        </p:txBody>
      </p:sp>
      <p:pic>
        <p:nvPicPr>
          <p:cNvPr id="6" name="Picture 2" descr="image/png">
            <a:extLst>
              <a:ext uri="{FF2B5EF4-FFF2-40B4-BE49-F238E27FC236}">
                <a16:creationId xmlns:a16="http://schemas.microsoft.com/office/drawing/2014/main" id="{4BE7838E-5D01-9176-CFDB-042E11A99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2444291"/>
            <a:ext cx="9870122" cy="385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5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0EE3-4312-5357-2FBD-BB519CBE4C1B}"/>
              </a:ext>
            </a:extLst>
          </p:cNvPr>
          <p:cNvSpPr>
            <a:spLocks noGrp="1"/>
          </p:cNvSpPr>
          <p:nvPr>
            <p:ph type="title"/>
          </p:nvPr>
        </p:nvSpPr>
        <p:spPr/>
        <p:txBody>
          <a:bodyPr/>
          <a:lstStyle/>
          <a:p>
            <a:r>
              <a:rPr lang="en-US" altLang="zh-CN" dirty="0"/>
              <a:t>SSM</a:t>
            </a:r>
            <a:r>
              <a:rPr lang="zh-CN" altLang="en-US" dirty="0"/>
              <a:t> 细节</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4D95273B-EE6D-99F0-4597-5348EB71993B}"/>
                  </a:ext>
                </a:extLst>
              </p:cNvPr>
              <p:cNvSpPr>
                <a:spLocks noGrp="1"/>
              </p:cNvSpPr>
              <p:nvPr>
                <p:ph sz="half" idx="1"/>
              </p:nvPr>
            </p:nvSpPr>
            <p:spPr/>
            <p:txBody>
              <a:bodyPr/>
              <a:lstStyle/>
              <a:p>
                <a:r>
                  <a:rPr lang="zh-CN" altLang="en-US" dirty="0"/>
                  <a:t>假设有一个输入信号 </a:t>
                </a:r>
                <a14:m>
                  <m:oMath xmlns:m="http://schemas.openxmlformats.org/officeDocument/2006/math">
                    <m:r>
                      <a:rPr lang="en" altLang="zh-CN" i="1" dirty="0" smtClean="0">
                        <a:latin typeface="Cambria Math" panose="02040503050406030204" pitchFamily="18" charset="0"/>
                      </a:rPr>
                      <m:t>𝑥</m:t>
                    </m:r>
                    <m:r>
                      <a:rPr lang="en" altLang="zh-CN" i="1" dirty="0" smtClean="0">
                        <a:latin typeface="Cambria Math" panose="02040503050406030204" pitchFamily="18" charset="0"/>
                      </a:rPr>
                      <m:t>(</m:t>
                    </m:r>
                    <m:r>
                      <a:rPr lang="en" altLang="zh-CN" i="1" dirty="0" smtClean="0">
                        <a:latin typeface="Cambria Math" panose="02040503050406030204" pitchFamily="18" charset="0"/>
                      </a:rPr>
                      <m:t>𝑡</m:t>
                    </m:r>
                    <m:r>
                      <a:rPr lang="en" altLang="zh-CN" i="1" dirty="0" smtClean="0">
                        <a:latin typeface="Cambria Math" panose="02040503050406030204" pitchFamily="18" charset="0"/>
                      </a:rPr>
                      <m:t>)</m:t>
                    </m:r>
                  </m:oMath>
                </a14:m>
                <a:r>
                  <a:rPr lang="zh-CN" altLang="en" dirty="0"/>
                  <a:t>，</a:t>
                </a:r>
                <a:r>
                  <a:rPr lang="zh-CN" altLang="en-US" dirty="0"/>
                  <a:t>该信号首先乘以矩阵 </a:t>
                </a:r>
                <a14:m>
                  <m:oMath xmlns:m="http://schemas.openxmlformats.org/officeDocument/2006/math">
                    <m:r>
                      <a:rPr lang="en" altLang="zh-CN" b="1" i="1" dirty="0" smtClean="0">
                        <a:latin typeface="Cambria Math" panose="02040503050406030204" pitchFamily="18" charset="0"/>
                      </a:rPr>
                      <m:t>𝑩</m:t>
                    </m:r>
                  </m:oMath>
                </a14:m>
                <a:r>
                  <a:rPr lang="zh-CN" altLang="en" dirty="0"/>
                  <a:t>，</a:t>
                </a:r>
                <a:r>
                  <a:rPr lang="zh-CN" altLang="en-US" dirty="0"/>
                  <a:t>该矩阵描述了输入如何影响系统。</a:t>
                </a:r>
              </a:p>
            </p:txBody>
          </p:sp>
        </mc:Choice>
        <mc:Fallback>
          <p:sp>
            <p:nvSpPr>
              <p:cNvPr id="5" name="内容占位符 4">
                <a:extLst>
                  <a:ext uri="{FF2B5EF4-FFF2-40B4-BE49-F238E27FC236}">
                    <a16:creationId xmlns:a16="http://schemas.microsoft.com/office/drawing/2014/main" id="{4D95273B-EE6D-99F0-4597-5348EB71993B}"/>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22530" name="Picture 2">
            <a:extLst>
              <a:ext uri="{FF2B5EF4-FFF2-40B4-BE49-F238E27FC236}">
                <a16:creationId xmlns:a16="http://schemas.microsoft.com/office/drawing/2014/main" id="{E15F5916-1B54-6F0B-5603-1EA0183AC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4" y="3637598"/>
            <a:ext cx="10965600" cy="20181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B8217E3-9E1D-F759-1F61-F68F25227537}"/>
                  </a:ext>
                </a:extLst>
              </p:cNvPr>
              <p:cNvSpPr txBox="1"/>
              <p:nvPr/>
            </p:nvSpPr>
            <p:spPr>
              <a:xfrm>
                <a:off x="3752460" y="2283441"/>
                <a:ext cx="355392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h</m:t>
                          </m:r>
                        </m:e>
                        <m:sup>
                          <m:r>
                            <a:rPr kumimoji="1" lang="en-US" altLang="zh-CN" sz="2800" b="0" i="1" smtClean="0">
                              <a:latin typeface="Cambria Math" panose="02040503050406030204" pitchFamily="18" charset="0"/>
                            </a:rPr>
                            <m:t>′</m:t>
                          </m:r>
                        </m:sup>
                      </m:sSup>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𝑨</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𝑩</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6" name="文本框 5">
                <a:extLst>
                  <a:ext uri="{FF2B5EF4-FFF2-40B4-BE49-F238E27FC236}">
                    <a16:creationId xmlns:a16="http://schemas.microsoft.com/office/drawing/2014/main" id="{0B8217E3-9E1D-F759-1F61-F68F25227537}"/>
                  </a:ext>
                </a:extLst>
              </p:cNvPr>
              <p:cNvSpPr txBox="1">
                <a:spLocks noRot="1" noChangeAspect="1" noMove="1" noResize="1" noEditPoints="1" noAdjustHandles="1" noChangeArrowheads="1" noChangeShapeType="1" noTextEdit="1"/>
              </p:cNvSpPr>
              <p:nvPr/>
            </p:nvSpPr>
            <p:spPr>
              <a:xfrm>
                <a:off x="3752460" y="2283441"/>
                <a:ext cx="3553922" cy="430887"/>
              </a:xfrm>
              <a:prstGeom prst="rect">
                <a:avLst/>
              </a:prstGeom>
              <a:blipFill>
                <a:blip r:embed="rId4"/>
                <a:stretch>
                  <a:fillRect l="-1779" r="-2847" b="-38235"/>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244149EB-A76D-90AD-4D28-15D8653A92DE}"/>
              </a:ext>
            </a:extLst>
          </p:cNvPr>
          <p:cNvSpPr/>
          <p:nvPr/>
        </p:nvSpPr>
        <p:spPr>
          <a:xfrm>
            <a:off x="6207759" y="2228365"/>
            <a:ext cx="1241901" cy="602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7965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0EE3-4312-5357-2FBD-BB519CBE4C1B}"/>
              </a:ext>
            </a:extLst>
          </p:cNvPr>
          <p:cNvSpPr>
            <a:spLocks noGrp="1"/>
          </p:cNvSpPr>
          <p:nvPr>
            <p:ph type="title"/>
          </p:nvPr>
        </p:nvSpPr>
        <p:spPr/>
        <p:txBody>
          <a:bodyPr/>
          <a:lstStyle/>
          <a:p>
            <a:r>
              <a:rPr lang="en-US" altLang="zh-CN" dirty="0"/>
              <a:t>SSM</a:t>
            </a:r>
            <a:r>
              <a:rPr lang="zh-CN" altLang="en-US" dirty="0"/>
              <a:t> 细节</a:t>
            </a:r>
          </a:p>
        </p:txBody>
      </p:sp>
      <p:sp>
        <p:nvSpPr>
          <p:cNvPr id="5" name="内容占位符 4">
            <a:extLst>
              <a:ext uri="{FF2B5EF4-FFF2-40B4-BE49-F238E27FC236}">
                <a16:creationId xmlns:a16="http://schemas.microsoft.com/office/drawing/2014/main" id="{4D95273B-EE6D-99F0-4597-5348EB71993B}"/>
              </a:ext>
            </a:extLst>
          </p:cNvPr>
          <p:cNvSpPr>
            <a:spLocks noGrp="1"/>
          </p:cNvSpPr>
          <p:nvPr>
            <p:ph sz="half" idx="1"/>
          </p:nvPr>
        </p:nvSpPr>
        <p:spPr/>
        <p:txBody>
          <a:bodyPr/>
          <a:lstStyle/>
          <a:p>
            <a:r>
              <a:rPr lang="zh-CN" altLang="en-US" dirty="0"/>
              <a:t>更新后的状态（类似于神经网络的隐藏状态）是一个包含环境核心“知识”的潜在空间。</a:t>
            </a:r>
            <a:endParaRPr lang="en-US" altLang="zh-CN" dirty="0"/>
          </a:p>
          <a:p>
            <a:r>
              <a:rPr lang="zh-CN" altLang="en-US" dirty="0"/>
              <a:t>用矩阵 </a:t>
            </a:r>
            <a:r>
              <a:rPr lang="en" altLang="zh-CN" dirty="0"/>
              <a:t>A </a:t>
            </a:r>
            <a:r>
              <a:rPr lang="zh-CN" altLang="en-US" dirty="0"/>
              <a:t>乘以状态 </a:t>
            </a:r>
            <a:r>
              <a:rPr lang="en-US" altLang="zh-CN" dirty="0"/>
              <a:t>State</a:t>
            </a:r>
            <a:r>
              <a:rPr lang="zh-CN" altLang="en-US" dirty="0"/>
              <a:t>，该矩阵描述所有内部状态如何连接，代表了系统的潜在动态。</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B8217E3-9E1D-F759-1F61-F68F25227537}"/>
                  </a:ext>
                </a:extLst>
              </p:cNvPr>
              <p:cNvSpPr txBox="1"/>
              <p:nvPr/>
            </p:nvSpPr>
            <p:spPr>
              <a:xfrm>
                <a:off x="3762620" y="2628291"/>
                <a:ext cx="355392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h</m:t>
                          </m:r>
                        </m:e>
                        <m:sup>
                          <m:r>
                            <a:rPr kumimoji="1" lang="en-US" altLang="zh-CN" sz="2800" b="0" i="1" smtClean="0">
                              <a:latin typeface="Cambria Math" panose="02040503050406030204" pitchFamily="18" charset="0"/>
                            </a:rPr>
                            <m:t>′</m:t>
                          </m:r>
                        </m:sup>
                      </m:sSup>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𝑨</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𝑩</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6" name="文本框 5">
                <a:extLst>
                  <a:ext uri="{FF2B5EF4-FFF2-40B4-BE49-F238E27FC236}">
                    <a16:creationId xmlns:a16="http://schemas.microsoft.com/office/drawing/2014/main" id="{0B8217E3-9E1D-F759-1F61-F68F25227537}"/>
                  </a:ext>
                </a:extLst>
              </p:cNvPr>
              <p:cNvSpPr txBox="1">
                <a:spLocks noRot="1" noChangeAspect="1" noMove="1" noResize="1" noEditPoints="1" noAdjustHandles="1" noChangeArrowheads="1" noChangeShapeType="1" noTextEdit="1"/>
              </p:cNvSpPr>
              <p:nvPr/>
            </p:nvSpPr>
            <p:spPr>
              <a:xfrm>
                <a:off x="3762620" y="2628291"/>
                <a:ext cx="3553922" cy="430887"/>
              </a:xfrm>
              <a:prstGeom prst="rect">
                <a:avLst/>
              </a:prstGeom>
              <a:blipFill>
                <a:blip r:embed="rId2"/>
                <a:stretch>
                  <a:fillRect l="-1786" r="-3214"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244149EB-A76D-90AD-4D28-15D8653A92DE}"/>
              </a:ext>
            </a:extLst>
          </p:cNvPr>
          <p:cNvSpPr/>
          <p:nvPr/>
        </p:nvSpPr>
        <p:spPr>
          <a:xfrm>
            <a:off x="4918630" y="2567331"/>
            <a:ext cx="1441530" cy="602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554" name="Picture 2">
            <a:extLst>
              <a:ext uri="{FF2B5EF4-FFF2-40B4-BE49-F238E27FC236}">
                <a16:creationId xmlns:a16="http://schemas.microsoft.com/office/drawing/2014/main" id="{3418302E-9A2C-DB37-3F4D-E8F60AA51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5" y="3230291"/>
            <a:ext cx="10965600" cy="320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37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0EE3-4312-5357-2FBD-BB519CBE4C1B}"/>
              </a:ext>
            </a:extLst>
          </p:cNvPr>
          <p:cNvSpPr>
            <a:spLocks noGrp="1"/>
          </p:cNvSpPr>
          <p:nvPr>
            <p:ph type="title"/>
          </p:nvPr>
        </p:nvSpPr>
        <p:spPr/>
        <p:txBody>
          <a:bodyPr/>
          <a:lstStyle/>
          <a:p>
            <a:r>
              <a:rPr lang="en-US" altLang="zh-CN" dirty="0"/>
              <a:t>SSM</a:t>
            </a:r>
            <a:r>
              <a:rPr lang="zh-CN" altLang="en-US" dirty="0"/>
              <a:t> 细节</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4D95273B-EE6D-99F0-4597-5348EB71993B}"/>
                  </a:ext>
                </a:extLst>
              </p:cNvPr>
              <p:cNvSpPr>
                <a:spLocks noGrp="1"/>
              </p:cNvSpPr>
              <p:nvPr>
                <p:ph sz="half" idx="1"/>
              </p:nvPr>
            </p:nvSpPr>
            <p:spPr/>
            <p:txBody>
              <a:bodyPr/>
              <a:lstStyle/>
              <a:p>
                <a:r>
                  <a:rPr lang="zh-CN" altLang="en-US" dirty="0"/>
                  <a:t>矩阵 </a:t>
                </a:r>
                <a14:m>
                  <m:oMath xmlns:m="http://schemas.openxmlformats.org/officeDocument/2006/math">
                    <m:r>
                      <a:rPr lang="en" altLang="zh-CN" b="1" i="1" dirty="0">
                        <a:latin typeface="Cambria Math" panose="02040503050406030204" pitchFamily="18" charset="0"/>
                      </a:rPr>
                      <m:t>𝑨</m:t>
                    </m:r>
                  </m:oMath>
                </a14:m>
                <a:r>
                  <a:rPr lang="en" altLang="zh-CN" dirty="0"/>
                  <a:t> </a:t>
                </a:r>
                <a:r>
                  <a:rPr lang="zh-CN" altLang="en-US" dirty="0"/>
                  <a:t>在创建状态表示之前应用，并在状态表示更新后更新。使用矩阵 </a:t>
                </a:r>
                <a14:m>
                  <m:oMath xmlns:m="http://schemas.openxmlformats.org/officeDocument/2006/math">
                    <m:r>
                      <a:rPr lang="en" altLang="zh-CN" b="1" i="1" dirty="0" smtClean="0">
                        <a:latin typeface="Cambria Math" panose="02040503050406030204" pitchFamily="18" charset="0"/>
                      </a:rPr>
                      <m:t>𝑪</m:t>
                    </m:r>
                  </m:oMath>
                </a14:m>
                <a:r>
                  <a:rPr lang="en" altLang="zh-CN" dirty="0"/>
                  <a:t> </a:t>
                </a:r>
                <a:r>
                  <a:rPr lang="zh-CN" altLang="en-US" dirty="0"/>
                  <a:t>来描述状态如何转换为输出：</a:t>
                </a:r>
              </a:p>
            </p:txBody>
          </p:sp>
        </mc:Choice>
        <mc:Fallback>
          <p:sp>
            <p:nvSpPr>
              <p:cNvPr id="5" name="内容占位符 4">
                <a:extLst>
                  <a:ext uri="{FF2B5EF4-FFF2-40B4-BE49-F238E27FC236}">
                    <a16:creationId xmlns:a16="http://schemas.microsoft.com/office/drawing/2014/main" id="{4D95273B-EE6D-99F0-4597-5348EB71993B}"/>
                  </a:ext>
                </a:extLst>
              </p:cNvPr>
              <p:cNvSpPr>
                <a:spLocks noGrp="1" noRot="1" noChangeAspect="1" noMove="1" noResize="1" noEditPoints="1" noAdjustHandles="1" noChangeArrowheads="1" noChangeShapeType="1" noTextEdit="1"/>
              </p:cNvSpPr>
              <p:nvPr>
                <p:ph sz="half" idx="1"/>
              </p:nvPr>
            </p:nvSpPr>
            <p:spPr>
              <a:blipFill>
                <a:blip r:embed="rId2"/>
                <a:stretch>
                  <a:fillRect l="-347" r="-3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4313B63-5F9F-3940-443D-770024DFA5DB}"/>
                  </a:ext>
                </a:extLst>
              </p:cNvPr>
              <p:cNvSpPr txBox="1"/>
              <p:nvPr/>
            </p:nvSpPr>
            <p:spPr>
              <a:xfrm>
                <a:off x="4077580" y="2392501"/>
                <a:ext cx="342523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𝑦</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𝑪</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𝑫</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2" name="文本框 1">
                <a:extLst>
                  <a:ext uri="{FF2B5EF4-FFF2-40B4-BE49-F238E27FC236}">
                    <a16:creationId xmlns:a16="http://schemas.microsoft.com/office/drawing/2014/main" id="{54313B63-5F9F-3940-443D-770024DFA5DB}"/>
                  </a:ext>
                </a:extLst>
              </p:cNvPr>
              <p:cNvSpPr txBox="1">
                <a:spLocks noRot="1" noChangeAspect="1" noMove="1" noResize="1" noEditPoints="1" noAdjustHandles="1" noChangeArrowheads="1" noChangeShapeType="1" noTextEdit="1"/>
              </p:cNvSpPr>
              <p:nvPr/>
            </p:nvSpPr>
            <p:spPr>
              <a:xfrm>
                <a:off x="4077580" y="2392501"/>
                <a:ext cx="3425233" cy="430887"/>
              </a:xfrm>
              <a:prstGeom prst="rect">
                <a:avLst/>
              </a:prstGeom>
              <a:blipFill>
                <a:blip r:embed="rId3"/>
                <a:stretch>
                  <a:fillRect l="-2222" r="-3333" b="-34286"/>
                </a:stretch>
              </a:blipFill>
            </p:spPr>
            <p:txBody>
              <a:bodyPr/>
              <a:lstStyle/>
              <a:p>
                <a:r>
                  <a:rPr lang="zh-CN" altLang="en-US">
                    <a:noFill/>
                  </a:rPr>
                  <a:t> </a:t>
                </a:r>
              </a:p>
            </p:txBody>
          </p:sp>
        </mc:Fallback>
      </mc:AlternateContent>
      <p:pic>
        <p:nvPicPr>
          <p:cNvPr id="24578" name="Picture 2">
            <a:extLst>
              <a:ext uri="{FF2B5EF4-FFF2-40B4-BE49-F238E27FC236}">
                <a16:creationId xmlns:a16="http://schemas.microsoft.com/office/drawing/2014/main" id="{510BEAB3-99F3-5795-D1F4-6402C1E7F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28" y="3286759"/>
            <a:ext cx="10965600" cy="320846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158E39F-3C0A-1DCB-25CA-962D7EF61D93}"/>
              </a:ext>
            </a:extLst>
          </p:cNvPr>
          <p:cNvSpPr/>
          <p:nvPr/>
        </p:nvSpPr>
        <p:spPr>
          <a:xfrm>
            <a:off x="5189565" y="2327265"/>
            <a:ext cx="977555" cy="602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0263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0EE3-4312-5357-2FBD-BB519CBE4C1B}"/>
              </a:ext>
            </a:extLst>
          </p:cNvPr>
          <p:cNvSpPr>
            <a:spLocks noGrp="1"/>
          </p:cNvSpPr>
          <p:nvPr>
            <p:ph type="title"/>
          </p:nvPr>
        </p:nvSpPr>
        <p:spPr/>
        <p:txBody>
          <a:bodyPr/>
          <a:lstStyle/>
          <a:p>
            <a:r>
              <a:rPr lang="en-US" altLang="zh-CN" dirty="0"/>
              <a:t>SSM</a:t>
            </a:r>
            <a:r>
              <a:rPr lang="zh-CN" altLang="en-US" dirty="0"/>
              <a:t> 细节</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4D95273B-EE6D-99F0-4597-5348EB71993B}"/>
                  </a:ext>
                </a:extLst>
              </p:cNvPr>
              <p:cNvSpPr>
                <a:spLocks noGrp="1"/>
              </p:cNvSpPr>
              <p:nvPr>
                <p:ph sz="half" idx="1"/>
              </p:nvPr>
            </p:nvSpPr>
            <p:spPr>
              <a:xfrm>
                <a:off x="623635" y="1210876"/>
                <a:ext cx="10963473" cy="5144204"/>
              </a:xfrm>
            </p:spPr>
            <p:txBody>
              <a:bodyPr/>
              <a:lstStyle/>
              <a:p>
                <a:r>
                  <a:rPr lang="zh-CN" altLang="en-US" dirty="0"/>
                  <a:t>利用矩阵 </a:t>
                </a:r>
                <a14:m>
                  <m:oMath xmlns:m="http://schemas.openxmlformats.org/officeDocument/2006/math">
                    <m:r>
                      <a:rPr lang="en" altLang="zh-CN" b="1" i="1" dirty="0">
                        <a:latin typeface="Cambria Math" panose="02040503050406030204" pitchFamily="18" charset="0"/>
                      </a:rPr>
                      <m:t>𝑫</m:t>
                    </m:r>
                  </m:oMath>
                </a14:m>
                <a:r>
                  <a:rPr lang="zh-CN" altLang="en-US" dirty="0"/>
                  <a:t> 来提供从输入到输出的直接信号，也被称为跳过连接（</a:t>
                </a:r>
                <a:r>
                  <a:rPr lang="en" altLang="zh-CN" dirty="0"/>
                  <a:t>skip-connection</a:t>
                </a:r>
                <a:r>
                  <a:rPr lang="zh-CN" altLang="en-US" dirty="0"/>
                  <a:t>）：</a:t>
                </a:r>
              </a:p>
            </p:txBody>
          </p:sp>
        </mc:Choice>
        <mc:Fallback>
          <p:sp>
            <p:nvSpPr>
              <p:cNvPr id="5" name="内容占位符 4">
                <a:extLst>
                  <a:ext uri="{FF2B5EF4-FFF2-40B4-BE49-F238E27FC236}">
                    <a16:creationId xmlns:a16="http://schemas.microsoft.com/office/drawing/2014/main" id="{4D95273B-EE6D-99F0-4597-5348EB71993B}"/>
                  </a:ext>
                </a:extLst>
              </p:cNvPr>
              <p:cNvSpPr>
                <a:spLocks noGrp="1" noRot="1" noChangeAspect="1" noMove="1" noResize="1" noEditPoints="1" noAdjustHandles="1" noChangeArrowheads="1" noChangeShapeType="1" noTextEdit="1"/>
              </p:cNvSpPr>
              <p:nvPr>
                <p:ph sz="half" idx="1"/>
              </p:nvPr>
            </p:nvSpPr>
            <p:spPr>
              <a:xfrm>
                <a:off x="623635" y="1210876"/>
                <a:ext cx="10963473" cy="5144204"/>
              </a:xfrm>
              <a:blipFill>
                <a:blip r:embed="rId2"/>
                <a:stretch>
                  <a:fillRect l="-347"/>
                </a:stretch>
              </a:blipFill>
            </p:spPr>
            <p:txBody>
              <a:bodyPr/>
              <a:lstStyle/>
              <a:p>
                <a:r>
                  <a:rPr lang="zh-CN" altLang="en-US">
                    <a:noFill/>
                  </a:rPr>
                  <a:t> </a:t>
                </a:r>
              </a:p>
            </p:txBody>
          </p:sp>
        </mc:Fallback>
      </mc:AlternateContent>
      <p:pic>
        <p:nvPicPr>
          <p:cNvPr id="25602" name="Picture 2">
            <a:extLst>
              <a:ext uri="{FF2B5EF4-FFF2-40B4-BE49-F238E27FC236}">
                <a16:creationId xmlns:a16="http://schemas.microsoft.com/office/drawing/2014/main" id="{6B025F92-6A94-961E-A00B-002ECCD38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261" y="2742337"/>
            <a:ext cx="9892240" cy="38253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0E7D988D-382A-0AEA-981E-627377127B4E}"/>
                  </a:ext>
                </a:extLst>
              </p:cNvPr>
              <p:cNvSpPr txBox="1"/>
              <p:nvPr/>
            </p:nvSpPr>
            <p:spPr>
              <a:xfrm>
                <a:off x="4250300" y="1920919"/>
                <a:ext cx="3425233"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𝑦</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𝑪</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𝑫</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p:sp>
            <p:nvSpPr>
              <p:cNvPr id="6" name="文本框 5">
                <a:extLst>
                  <a:ext uri="{FF2B5EF4-FFF2-40B4-BE49-F238E27FC236}">
                    <a16:creationId xmlns:a16="http://schemas.microsoft.com/office/drawing/2014/main" id="{0E7D988D-382A-0AEA-981E-627377127B4E}"/>
                  </a:ext>
                </a:extLst>
              </p:cNvPr>
              <p:cNvSpPr txBox="1">
                <a:spLocks noRot="1" noChangeAspect="1" noMove="1" noResize="1" noEditPoints="1" noAdjustHandles="1" noChangeArrowheads="1" noChangeShapeType="1" noTextEdit="1"/>
              </p:cNvSpPr>
              <p:nvPr/>
            </p:nvSpPr>
            <p:spPr>
              <a:xfrm>
                <a:off x="4250300" y="1920919"/>
                <a:ext cx="3425233" cy="430887"/>
              </a:xfrm>
              <a:prstGeom prst="rect">
                <a:avLst/>
              </a:prstGeom>
              <a:blipFill>
                <a:blip r:embed="rId4"/>
                <a:stretch>
                  <a:fillRect l="-1845" r="-3321"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34AD83E4-B197-610C-FFE8-5456384A74B2}"/>
              </a:ext>
            </a:extLst>
          </p:cNvPr>
          <p:cNvSpPr/>
          <p:nvPr/>
        </p:nvSpPr>
        <p:spPr>
          <a:xfrm>
            <a:off x="6621778" y="1853545"/>
            <a:ext cx="1063915" cy="602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472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0EE3-4312-5357-2FBD-BB519CBE4C1B}"/>
              </a:ext>
            </a:extLst>
          </p:cNvPr>
          <p:cNvSpPr>
            <a:spLocks noGrp="1"/>
          </p:cNvSpPr>
          <p:nvPr>
            <p:ph type="title"/>
          </p:nvPr>
        </p:nvSpPr>
        <p:spPr/>
        <p:txBody>
          <a:bodyPr/>
          <a:lstStyle/>
          <a:p>
            <a:r>
              <a:rPr lang="en-US" altLang="zh-CN" dirty="0"/>
              <a:t>SSM</a:t>
            </a:r>
            <a:r>
              <a:rPr lang="zh-CN" altLang="en-US" dirty="0"/>
              <a:t> 细节</a:t>
            </a:r>
          </a:p>
        </p:txBody>
      </p:sp>
      <p:sp>
        <p:nvSpPr>
          <p:cNvPr id="7" name="矩形 6">
            <a:extLst>
              <a:ext uri="{FF2B5EF4-FFF2-40B4-BE49-F238E27FC236}">
                <a16:creationId xmlns:a16="http://schemas.microsoft.com/office/drawing/2014/main" id="{34AD83E4-B197-610C-FFE8-5456384A74B2}"/>
              </a:ext>
            </a:extLst>
          </p:cNvPr>
          <p:cNvSpPr/>
          <p:nvPr/>
        </p:nvSpPr>
        <p:spPr>
          <a:xfrm>
            <a:off x="6621778" y="1853545"/>
            <a:ext cx="1063915" cy="602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6626" name="Picture 2">
            <a:extLst>
              <a:ext uri="{FF2B5EF4-FFF2-40B4-BE49-F238E27FC236}">
                <a16:creationId xmlns:a16="http://schemas.microsoft.com/office/drawing/2014/main" id="{55E6C3F7-3289-A791-B1D6-9ECDEBBE6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514" y="1483360"/>
            <a:ext cx="10513733" cy="464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88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D990EE3-4312-5357-2FBD-BB519CBE4C1B}"/>
              </a:ext>
            </a:extLst>
          </p:cNvPr>
          <p:cNvSpPr>
            <a:spLocks noGrp="1"/>
          </p:cNvSpPr>
          <p:nvPr>
            <p:ph type="title"/>
          </p:nvPr>
        </p:nvSpPr>
        <p:spPr/>
        <p:txBody>
          <a:bodyPr/>
          <a:lstStyle/>
          <a:p>
            <a:r>
              <a:rPr lang="en-US" altLang="zh-CN" dirty="0"/>
              <a:t>SSM</a:t>
            </a:r>
            <a:r>
              <a:rPr lang="zh-CN" altLang="en-US" dirty="0"/>
              <a:t> 细节</a:t>
            </a:r>
          </a:p>
        </p:txBody>
      </p:sp>
      <p:pic>
        <p:nvPicPr>
          <p:cNvPr id="2" name="Picture 2" descr="image/png">
            <a:extLst>
              <a:ext uri="{FF2B5EF4-FFF2-40B4-BE49-F238E27FC236}">
                <a16:creationId xmlns:a16="http://schemas.microsoft.com/office/drawing/2014/main" id="{6EC1937E-DCF2-B4FC-C9A9-6A9DAB551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60" y="2282387"/>
            <a:ext cx="9870122" cy="385529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34AD83E4-B197-610C-FFE8-5456384A74B2}"/>
              </a:ext>
            </a:extLst>
          </p:cNvPr>
          <p:cNvSpPr/>
          <p:nvPr/>
        </p:nvSpPr>
        <p:spPr>
          <a:xfrm>
            <a:off x="2479040" y="3429000"/>
            <a:ext cx="6410960" cy="270868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85626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zh-CN" altLang="en-US" sz="13800" dirty="0">
                <a:latin typeface="Futura Medium" panose="020B0602020204020303" pitchFamily="34" charset="-79"/>
                <a:cs typeface="Futura Medium" panose="020B0602020204020303" pitchFamily="34" charset="-79"/>
              </a:rPr>
              <a:t>小结与思考</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36969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lnSpcReduction="10000"/>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3800" dirty="0">
                <a:latin typeface="Futura Medium" panose="020B0602020204020303" pitchFamily="34" charset="-79"/>
                <a:cs typeface="Futura Medium" panose="020B0602020204020303" pitchFamily="34" charset="-79"/>
              </a:rPr>
              <a:t>Transformer</a:t>
            </a:r>
            <a:r>
              <a:rPr lang="zh-CN" altLang="en-US" sz="13800" dirty="0">
                <a:latin typeface="Futura Medium" panose="020B0602020204020303" pitchFamily="34" charset="-79"/>
                <a:cs typeface="Futura Medium" panose="020B0602020204020303" pitchFamily="34" charset="-79"/>
              </a:rPr>
              <a:t> 问题</a:t>
            </a:r>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345120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sym typeface="Huawei Sans" panose="020C0503030203020204" pitchFamily="34" charset="0"/>
              </a:rPr>
              <a:t>Mamba</a:t>
            </a:r>
            <a:endParaRPr lang="zh-CN" altLang="en-US" dirty="0"/>
          </a:p>
        </p:txBody>
      </p:sp>
      <p:pic>
        <p:nvPicPr>
          <p:cNvPr id="8" name="图片 7">
            <a:extLst>
              <a:ext uri="{FF2B5EF4-FFF2-40B4-BE49-F238E27FC236}">
                <a16:creationId xmlns:a16="http://schemas.microsoft.com/office/drawing/2014/main" id="{D19EE242-181E-0680-0CD0-FD031FE3D11D}"/>
              </a:ext>
            </a:extLst>
          </p:cNvPr>
          <p:cNvPicPr>
            <a:picLocks noChangeAspect="1"/>
          </p:cNvPicPr>
          <p:nvPr/>
        </p:nvPicPr>
        <p:blipFill>
          <a:blip r:embed="rId2"/>
          <a:stretch>
            <a:fillRect/>
          </a:stretch>
        </p:blipFill>
        <p:spPr>
          <a:xfrm>
            <a:off x="773191" y="1217258"/>
            <a:ext cx="10650380" cy="5082328"/>
          </a:xfrm>
          <a:prstGeom prst="rect">
            <a:avLst/>
          </a:prstGeom>
        </p:spPr>
      </p:pic>
      <p:sp>
        <p:nvSpPr>
          <p:cNvPr id="2" name="矩形 1">
            <a:extLst>
              <a:ext uri="{FF2B5EF4-FFF2-40B4-BE49-F238E27FC236}">
                <a16:creationId xmlns:a16="http://schemas.microsoft.com/office/drawing/2014/main" id="{B8C7EA79-CB98-6E93-08DE-10F00E04C035}"/>
              </a:ext>
            </a:extLst>
          </p:cNvPr>
          <p:cNvSpPr/>
          <p:nvPr/>
        </p:nvSpPr>
        <p:spPr>
          <a:xfrm>
            <a:off x="3952240" y="1217258"/>
            <a:ext cx="5577840" cy="89602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8776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F9DC2CC-653D-8285-2EB4-22C7CF58A0FE}"/>
              </a:ext>
            </a:extLst>
          </p:cNvPr>
          <p:cNvSpPr>
            <a:spLocks noGrp="1"/>
          </p:cNvSpPr>
          <p:nvPr>
            <p:ph type="title"/>
          </p:nvPr>
        </p:nvSpPr>
        <p:spPr/>
        <p:txBody>
          <a:bodyPr/>
          <a:lstStyle/>
          <a:p>
            <a:r>
              <a:rPr lang="en-US" altLang="zh-CN" dirty="0"/>
              <a:t>Reference</a:t>
            </a:r>
            <a:r>
              <a:rPr lang="zh-CN" altLang="en-US" dirty="0"/>
              <a:t> 参考</a:t>
            </a:r>
            <a:r>
              <a:rPr lang="en-US" altLang="zh-CN" dirty="0"/>
              <a:t>&amp;</a:t>
            </a:r>
            <a:r>
              <a:rPr lang="zh-CN" altLang="en-US" dirty="0"/>
              <a:t>引用</a:t>
            </a:r>
          </a:p>
        </p:txBody>
      </p:sp>
      <p:sp>
        <p:nvSpPr>
          <p:cNvPr id="8" name="内容占位符 7">
            <a:extLst>
              <a:ext uri="{FF2B5EF4-FFF2-40B4-BE49-F238E27FC236}">
                <a16:creationId xmlns:a16="http://schemas.microsoft.com/office/drawing/2014/main" id="{1A6F168E-A39D-FEB8-083F-AF4A55773961}"/>
              </a:ext>
            </a:extLst>
          </p:cNvPr>
          <p:cNvSpPr>
            <a:spLocks noGrp="1"/>
          </p:cNvSpPr>
          <p:nvPr>
            <p:ph sz="half" idx="1"/>
          </p:nvPr>
        </p:nvSpPr>
        <p:spPr/>
        <p:txBody>
          <a:bodyPr/>
          <a:lstStyle/>
          <a:p>
            <a:r>
              <a:rPr lang="en" altLang="zh-CN" sz="1400" dirty="0">
                <a:hlinkClick r:id="rId2"/>
              </a:rPr>
              <a:t>https://srush.github.io/annotated-s4/</a:t>
            </a:r>
            <a:endParaRPr lang="en" altLang="zh-CN" sz="1400" dirty="0"/>
          </a:p>
          <a:p>
            <a:r>
              <a:rPr lang="en" altLang="zh-CN" sz="1400" dirty="0">
                <a:hlinkClick r:id="rId3"/>
              </a:rPr>
              <a:t>https://huggingface.co/blog/lbourdois/get-on-the-ssm-train</a:t>
            </a:r>
            <a:endParaRPr lang="en" altLang="zh-CN" sz="1400" dirty="0"/>
          </a:p>
          <a:p>
            <a:r>
              <a:rPr lang="en" altLang="zh-CN" sz="1400" dirty="0">
                <a:hlinkClick r:id="rId4"/>
              </a:rPr>
              <a:t>https://en.wikipedia.org/wiki/State-space_representation</a:t>
            </a:r>
            <a:endParaRPr lang="en" altLang="zh-CN" sz="1400" dirty="0"/>
          </a:p>
          <a:p>
            <a:r>
              <a:rPr lang="en" altLang="zh-CN" sz="1400" dirty="0">
                <a:hlinkClick r:id="rId5"/>
              </a:rPr>
              <a:t>https://arxiv.org/abs/2405.21060</a:t>
            </a:r>
            <a:endParaRPr lang="en" altLang="zh-CN" sz="1400" dirty="0"/>
          </a:p>
          <a:p>
            <a:r>
              <a:rPr lang="en" altLang="zh-CN" sz="1400" dirty="0">
                <a:hlinkClick r:id="rId6"/>
              </a:rPr>
              <a:t>https://github.com/state-spaces/mamba?tab=readme-ov-file</a:t>
            </a:r>
            <a:endParaRPr lang="en" altLang="zh-CN" sz="1400" dirty="0"/>
          </a:p>
          <a:p>
            <a:r>
              <a:rPr lang="en" altLang="zh-CN" sz="1400" dirty="0">
                <a:hlinkClick r:id="rId7"/>
              </a:rPr>
              <a:t>https://readit.plus/a/mo3u2/a-visual-guide-to-mamba-and-state</a:t>
            </a:r>
            <a:endParaRPr lang="en" altLang="zh-CN" sz="1400" dirty="0"/>
          </a:p>
          <a:p>
            <a:endParaRPr lang="en" altLang="zh-CN" sz="1400" dirty="0"/>
          </a:p>
          <a:p>
            <a:endParaRPr lang="en" altLang="zh-CN" sz="1400" dirty="0"/>
          </a:p>
          <a:p>
            <a:endParaRPr lang="en" altLang="zh-CN" sz="1400" dirty="0"/>
          </a:p>
          <a:p>
            <a:endParaRPr lang="zh-CN" altLang="en-US" sz="1400" dirty="0"/>
          </a:p>
        </p:txBody>
      </p:sp>
    </p:spTree>
    <p:extLst>
      <p:ext uri="{BB962C8B-B14F-4D97-AF65-F5344CB8AC3E}">
        <p14:creationId xmlns:p14="http://schemas.microsoft.com/office/powerpoint/2010/main" val="361225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CF50F72-0F63-0533-2982-6A127E3C54BC}"/>
              </a:ext>
            </a:extLst>
          </p:cNvPr>
          <p:cNvSpPr>
            <a:spLocks noGrp="1"/>
          </p:cNvSpPr>
          <p:nvPr>
            <p:ph type="title"/>
          </p:nvPr>
        </p:nvSpPr>
        <p:spPr/>
        <p:txBody>
          <a:bodyPr/>
          <a:lstStyle/>
          <a:p>
            <a:r>
              <a:rPr lang="en-US" altLang="zh-CN" dirty="0"/>
              <a:t>Input</a:t>
            </a:r>
            <a:endParaRPr lang="zh-CN" altLang="en-US" dirty="0"/>
          </a:p>
        </p:txBody>
      </p:sp>
      <p:sp>
        <p:nvSpPr>
          <p:cNvPr id="4" name="内容占位符 3">
            <a:extLst>
              <a:ext uri="{FF2B5EF4-FFF2-40B4-BE49-F238E27FC236}">
                <a16:creationId xmlns:a16="http://schemas.microsoft.com/office/drawing/2014/main" id="{98EEA4AC-0624-62DD-6AFF-4D6DF0EBC9A0}"/>
              </a:ext>
            </a:extLst>
          </p:cNvPr>
          <p:cNvSpPr>
            <a:spLocks noGrp="1"/>
          </p:cNvSpPr>
          <p:nvPr>
            <p:ph sz="half" idx="1"/>
          </p:nvPr>
        </p:nvSpPr>
        <p:spPr/>
        <p:txBody>
          <a:bodyPr/>
          <a:lstStyle/>
          <a:p>
            <a:r>
              <a:rPr lang="en" altLang="zh-CN" dirty="0"/>
              <a:t>Transformer </a:t>
            </a:r>
            <a:r>
              <a:rPr lang="zh-CN" altLang="en-US" dirty="0"/>
              <a:t>将任何文本输入视为由令牌组成的序列。</a:t>
            </a:r>
          </a:p>
        </p:txBody>
      </p:sp>
      <p:pic>
        <p:nvPicPr>
          <p:cNvPr id="3074" name="Picture 2">
            <a:extLst>
              <a:ext uri="{FF2B5EF4-FFF2-40B4-BE49-F238E27FC236}">
                <a16:creationId xmlns:a16="http://schemas.microsoft.com/office/drawing/2014/main" id="{17B9FB39-1503-180C-F1EA-533595E3A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635" y="2659146"/>
            <a:ext cx="10825162" cy="331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6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4861256-D694-4353-A7CC-14C33838CA21}"/>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A02527C7-CAE7-06F7-5E8D-5708B886C970}"/>
              </a:ext>
            </a:extLst>
          </p:cNvPr>
          <p:cNvSpPr>
            <a:spLocks noGrp="1"/>
          </p:cNvSpPr>
          <p:nvPr>
            <p:ph sz="half" idx="1"/>
          </p:nvPr>
        </p:nvSpPr>
        <p:spPr/>
        <p:txBody>
          <a:bodyPr/>
          <a:lstStyle/>
          <a:p>
            <a:r>
              <a:rPr lang="en" altLang="zh-CN" dirty="0"/>
              <a:t>Transformer </a:t>
            </a:r>
            <a:r>
              <a:rPr lang="zh-CN" altLang="en-US" dirty="0"/>
              <a:t>主要优点：无论接收到什么输入，都可以回顾序列中任何早期 </a:t>
            </a:r>
            <a:r>
              <a:rPr lang="en-US" altLang="zh-CN" dirty="0"/>
              <a:t>Token</a:t>
            </a:r>
            <a:r>
              <a:rPr lang="zh-CN" altLang="en-US" dirty="0"/>
              <a:t> 来推导其表示。</a:t>
            </a:r>
          </a:p>
        </p:txBody>
      </p:sp>
      <p:pic>
        <p:nvPicPr>
          <p:cNvPr id="4098" name="Picture 2">
            <a:extLst>
              <a:ext uri="{FF2B5EF4-FFF2-40B4-BE49-F238E27FC236}">
                <a16:creationId xmlns:a16="http://schemas.microsoft.com/office/drawing/2014/main" id="{1F3B114F-74B8-58B2-F525-8A2AE4F70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5" y="2625463"/>
            <a:ext cx="11045283" cy="330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272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FC0BDCF-B856-F42E-64BD-D6F1DE318FF1}"/>
              </a:ext>
            </a:extLst>
          </p:cNvPr>
          <p:cNvSpPr>
            <a:spLocks noGrp="1"/>
          </p:cNvSpPr>
          <p:nvPr>
            <p:ph type="title"/>
          </p:nvPr>
        </p:nvSpPr>
        <p:spPr/>
        <p:txBody>
          <a:bodyPr/>
          <a:lstStyle/>
          <a:p>
            <a:r>
              <a:rPr lang="en-US" altLang="zh-CN" dirty="0"/>
              <a:t>Transformer</a:t>
            </a:r>
            <a:r>
              <a:rPr lang="zh-CN" altLang="en-US" dirty="0"/>
              <a:t> 完整结构</a:t>
            </a:r>
          </a:p>
        </p:txBody>
      </p:sp>
      <p:sp>
        <p:nvSpPr>
          <p:cNvPr id="5" name="内容占位符 4">
            <a:extLst>
              <a:ext uri="{FF2B5EF4-FFF2-40B4-BE49-F238E27FC236}">
                <a16:creationId xmlns:a16="http://schemas.microsoft.com/office/drawing/2014/main" id="{90808318-6FB9-2EAA-8687-3681FD5FCF8E}"/>
              </a:ext>
            </a:extLst>
          </p:cNvPr>
          <p:cNvSpPr>
            <a:spLocks noGrp="1"/>
          </p:cNvSpPr>
          <p:nvPr>
            <p:ph sz="half" idx="1"/>
          </p:nvPr>
        </p:nvSpPr>
        <p:spPr/>
        <p:txBody>
          <a:bodyPr/>
          <a:lstStyle/>
          <a:p>
            <a:endParaRPr lang="zh-CN" altLang="en-US" dirty="0"/>
          </a:p>
        </p:txBody>
      </p:sp>
      <p:pic>
        <p:nvPicPr>
          <p:cNvPr id="5122" name="Picture 2">
            <a:extLst>
              <a:ext uri="{FF2B5EF4-FFF2-40B4-BE49-F238E27FC236}">
                <a16:creationId xmlns:a16="http://schemas.microsoft.com/office/drawing/2014/main" id="{08FEFF80-E554-92BB-E1CC-B2A5542FF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605" y="1352144"/>
            <a:ext cx="9353551" cy="501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57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ECAAF25-5376-BF01-06BE-F0238617FB6C}"/>
              </a:ext>
            </a:extLst>
          </p:cNvPr>
          <p:cNvSpPr>
            <a:spLocks noGrp="1"/>
          </p:cNvSpPr>
          <p:nvPr>
            <p:ph type="title"/>
          </p:nvPr>
        </p:nvSpPr>
        <p:spPr/>
        <p:txBody>
          <a:bodyPr/>
          <a:lstStyle/>
          <a:p>
            <a:r>
              <a:rPr lang="en-US" altLang="zh-CN" dirty="0"/>
              <a:t>Transformer</a:t>
            </a:r>
            <a:r>
              <a:rPr lang="zh-CN" altLang="en-US" dirty="0"/>
              <a:t> </a:t>
            </a:r>
            <a:r>
              <a:rPr lang="en-US" altLang="zh-CN" dirty="0"/>
              <a:t>Decoder</a:t>
            </a:r>
            <a:endParaRPr lang="zh-CN" altLang="en-US" dirty="0"/>
          </a:p>
        </p:txBody>
      </p:sp>
      <p:sp>
        <p:nvSpPr>
          <p:cNvPr id="5" name="内容占位符 4">
            <a:extLst>
              <a:ext uri="{FF2B5EF4-FFF2-40B4-BE49-F238E27FC236}">
                <a16:creationId xmlns:a16="http://schemas.microsoft.com/office/drawing/2014/main" id="{285C4C36-7304-9A35-7B04-CD43149C11C2}"/>
              </a:ext>
            </a:extLst>
          </p:cNvPr>
          <p:cNvSpPr>
            <a:spLocks noGrp="1"/>
          </p:cNvSpPr>
          <p:nvPr>
            <p:ph sz="half" idx="1"/>
          </p:nvPr>
        </p:nvSpPr>
        <p:spPr/>
        <p:txBody>
          <a:bodyPr/>
          <a:lstStyle/>
          <a:p>
            <a:endParaRPr lang="zh-CN" altLang="en-US" dirty="0"/>
          </a:p>
        </p:txBody>
      </p:sp>
      <p:pic>
        <p:nvPicPr>
          <p:cNvPr id="6146" name="Picture 2">
            <a:extLst>
              <a:ext uri="{FF2B5EF4-FFF2-40B4-BE49-F238E27FC236}">
                <a16:creationId xmlns:a16="http://schemas.microsoft.com/office/drawing/2014/main" id="{788DB126-CA9A-8628-32D3-3BAEC7504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418" y="1360170"/>
            <a:ext cx="8761905" cy="499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5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988A3C2-AA37-5F24-40A7-0E81E0C37697}"/>
              </a:ext>
            </a:extLst>
          </p:cNvPr>
          <p:cNvSpPr>
            <a:spLocks noGrp="1"/>
          </p:cNvSpPr>
          <p:nvPr>
            <p:ph type="title"/>
          </p:nvPr>
        </p:nvSpPr>
        <p:spPr/>
        <p:txBody>
          <a:bodyPr/>
          <a:lstStyle/>
          <a:p>
            <a:r>
              <a:rPr lang="en-US" altLang="zh-CN" dirty="0"/>
              <a:t>Transformer</a:t>
            </a:r>
            <a:r>
              <a:rPr lang="zh-CN" altLang="en-US" dirty="0"/>
              <a:t> </a:t>
            </a:r>
            <a:r>
              <a:rPr lang="en-US" altLang="zh-CN" dirty="0"/>
              <a:t>Decoder</a:t>
            </a:r>
            <a:endParaRPr lang="zh-CN" altLang="en-US" dirty="0"/>
          </a:p>
        </p:txBody>
      </p:sp>
      <p:sp>
        <p:nvSpPr>
          <p:cNvPr id="5" name="内容占位符 4">
            <a:extLst>
              <a:ext uri="{FF2B5EF4-FFF2-40B4-BE49-F238E27FC236}">
                <a16:creationId xmlns:a16="http://schemas.microsoft.com/office/drawing/2014/main" id="{36530A59-C55C-6975-C3C2-31F6FB9651CB}"/>
              </a:ext>
            </a:extLst>
          </p:cNvPr>
          <p:cNvSpPr>
            <a:spLocks noGrp="1"/>
          </p:cNvSpPr>
          <p:nvPr>
            <p:ph sz="half" idx="1"/>
          </p:nvPr>
        </p:nvSpPr>
        <p:spPr/>
        <p:txBody>
          <a:bodyPr/>
          <a:lstStyle/>
          <a:p>
            <a:r>
              <a:rPr lang="en-US" altLang="zh-CN" dirty="0"/>
              <a:t>Decoder</a:t>
            </a:r>
            <a:r>
              <a:rPr lang="zh-CN" altLang="en-US" dirty="0"/>
              <a:t> 由两个主要组件组成：掩码自注意力机制 </a:t>
            </a:r>
            <a:r>
              <a:rPr lang="en-US" altLang="zh-CN" dirty="0"/>
              <a:t>Self</a:t>
            </a:r>
            <a:r>
              <a:rPr lang="zh-CN" altLang="en-US" dirty="0"/>
              <a:t> </a:t>
            </a:r>
            <a:r>
              <a:rPr lang="en-US" altLang="zh-CN" dirty="0"/>
              <a:t>Attention</a:t>
            </a:r>
            <a:r>
              <a:rPr lang="zh-CN" altLang="en-US" dirty="0"/>
              <a:t> </a:t>
            </a:r>
            <a:r>
              <a:rPr lang="en-US" altLang="zh-CN" dirty="0"/>
              <a:t>+</a:t>
            </a:r>
            <a:r>
              <a:rPr lang="zh-CN" altLang="en-US" dirty="0"/>
              <a:t> 前馈神经网络 </a:t>
            </a:r>
            <a:r>
              <a:rPr lang="en-US" altLang="zh-CN" dirty="0"/>
              <a:t>Forward</a:t>
            </a:r>
            <a:r>
              <a:rPr lang="zh-CN" altLang="en-US" dirty="0"/>
              <a:t> </a:t>
            </a:r>
            <a:r>
              <a:rPr lang="en-US" altLang="zh-CN" dirty="0"/>
              <a:t>Network</a:t>
            </a:r>
            <a:endParaRPr lang="zh-CN" altLang="en-US" dirty="0"/>
          </a:p>
        </p:txBody>
      </p:sp>
      <p:pic>
        <p:nvPicPr>
          <p:cNvPr id="7170" name="Picture 2">
            <a:extLst>
              <a:ext uri="{FF2B5EF4-FFF2-40B4-BE49-F238E27FC236}">
                <a16:creationId xmlns:a16="http://schemas.microsoft.com/office/drawing/2014/main" id="{9F7A90DC-6198-9224-F7AD-F106BCDEC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107" y="3032157"/>
            <a:ext cx="10662548" cy="2782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388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37461</TotalTime>
  <Words>1193</Words>
  <Application>Microsoft Macintosh PowerPoint</Application>
  <PresentationFormat>自定义</PresentationFormat>
  <Paragraphs>119</Paragraphs>
  <Slides>42</Slides>
  <Notes>1</Notes>
  <HiddenSlides>0</HiddenSlides>
  <MMClips>0</MMClips>
  <ScaleCrop>false</ScaleCrop>
  <HeadingPairs>
    <vt:vector size="6" baseType="variant">
      <vt:variant>
        <vt:lpstr>已用的字体</vt:lpstr>
      </vt:variant>
      <vt:variant>
        <vt:i4>12</vt:i4>
      </vt:variant>
      <vt:variant>
        <vt:lpstr>主题</vt:lpstr>
      </vt:variant>
      <vt:variant>
        <vt:i4>7</vt:i4>
      </vt:variant>
      <vt:variant>
        <vt:lpstr>幻灯片标题</vt:lpstr>
      </vt:variant>
      <vt:variant>
        <vt:i4>42</vt:i4>
      </vt:variant>
    </vt:vector>
  </HeadingPairs>
  <TitlesOfParts>
    <vt:vector size="61" baseType="lpstr">
      <vt:lpstr>Microsoft YaHei</vt:lpstr>
      <vt:lpstr>Microsoft YaHei</vt:lpstr>
      <vt:lpstr>ACGN-MiaoGB-Flash</vt:lpstr>
      <vt:lpstr>Huawei Sans</vt:lpstr>
      <vt:lpstr>PingFang SC Semibold</vt:lpstr>
      <vt:lpstr>Spectral</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Mamba</vt:lpstr>
      <vt:lpstr>本节内容</vt:lpstr>
      <vt:lpstr>PowerPoint 演示文稿</vt:lpstr>
      <vt:lpstr>Input</vt:lpstr>
      <vt:lpstr>PowerPoint 演示文稿</vt:lpstr>
      <vt:lpstr>Transformer 完整结构</vt:lpstr>
      <vt:lpstr>Transformer Decoder</vt:lpstr>
      <vt:lpstr>Transformer Decoder</vt:lpstr>
      <vt:lpstr>Transformer Decoder</vt:lpstr>
      <vt:lpstr>Transformer 计算</vt:lpstr>
      <vt:lpstr>Transformer 计算</vt:lpstr>
      <vt:lpstr>PowerPoint 演示文稿</vt:lpstr>
      <vt:lpstr>RNN 优势 &amp; 问题</vt:lpstr>
      <vt:lpstr>RNN 优势 &amp; 问题</vt:lpstr>
      <vt:lpstr>RNN 优势 &amp; 问题</vt:lpstr>
      <vt:lpstr>RNN 优势 &amp; 问题</vt:lpstr>
      <vt:lpstr>RNN 优势 &amp; 问题</vt:lpstr>
      <vt:lpstr>PowerPoint 演示文稿</vt:lpstr>
      <vt:lpstr>PowerPoint 演示文稿</vt:lpstr>
      <vt:lpstr>SSM</vt:lpstr>
      <vt:lpstr>State Space 状态空间</vt:lpstr>
      <vt:lpstr>State Vector 状态向量</vt:lpstr>
      <vt:lpstr>State Space Model 状态空间模型</vt:lpstr>
      <vt:lpstr>现代控制论系统 SSM</vt:lpstr>
      <vt:lpstr>State Space Model 状态空间模型</vt:lpstr>
      <vt:lpstr>State Space Model 状态空间模型</vt:lpstr>
      <vt:lpstr>State Space Model 状态空间模型</vt:lpstr>
      <vt:lpstr>PowerPoint 演示文稿</vt:lpstr>
      <vt:lpstr>状态方程 state equation</vt:lpstr>
      <vt:lpstr>输出方程 output equation</vt:lpstr>
      <vt:lpstr>可视化方程</vt:lpstr>
      <vt:lpstr>SSM 细节</vt:lpstr>
      <vt:lpstr>SSM 细节</vt:lpstr>
      <vt:lpstr>SSM 细节</vt:lpstr>
      <vt:lpstr>SSM 细节</vt:lpstr>
      <vt:lpstr>SSM 细节</vt:lpstr>
      <vt:lpstr>SSM 细节</vt:lpstr>
      <vt:lpstr>PowerPoint 演示文稿</vt:lpstr>
      <vt:lpstr>Mamba</vt:lpstr>
      <vt:lpstr>PowerPoint 演示文稿</vt:lpstr>
      <vt:lpstr>Reference 参考&amp;引用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10789</cp:revision>
  <cp:lastPrinted>2023-09-08T09:14:01Z</cp:lastPrinted>
  <dcterms:created xsi:type="dcterms:W3CDTF">2020-08-28T08:44:19Z</dcterms:created>
  <dcterms:modified xsi:type="dcterms:W3CDTF">2024-09-17T02:42:44Z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